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4" r:id="rId1"/>
    <p:sldMasterId id="2147483755" r:id="rId2"/>
  </p:sldMasterIdLst>
  <p:notesMasterIdLst>
    <p:notesMasterId r:id="rId7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EB Garamond" panose="020B0604020202020204" charset="0"/>
      <p:regular r:id="rId76"/>
      <p:bold r:id="rId77"/>
      <p:italic r:id="rId78"/>
      <p:boldItalic r:id="rId79"/>
    </p:embeddedFont>
    <p:embeddedFont>
      <p:font typeface="Inconsolata" panose="020B0604020202020204" charset="0"/>
      <p:regular r:id="rId80"/>
      <p:bold r:id="rId81"/>
    </p:embeddedFont>
    <p:embeddedFont>
      <p:font typeface="Nunito" panose="020B0604020202020204" charset="0"/>
      <p:regular r:id="rId82"/>
      <p:bold r:id="rId83"/>
      <p:italic r:id="rId84"/>
      <p:boldItalic r:id="rId85"/>
    </p:embeddedFont>
    <p:embeddedFont>
      <p:font typeface="Roboto" panose="020B0604020202020204" charset="0"/>
      <p:regular r:id="rId86"/>
      <p:bold r:id="rId87"/>
      <p:italic r:id="rId88"/>
      <p:boldItalic r:id="rId89"/>
    </p:embeddedFont>
    <p:embeddedFont>
      <p:font typeface="Roboto Black" panose="020B0604020202020204" charset="0"/>
      <p:bold r:id="rId90"/>
      <p:boldItalic r:id="rId91"/>
    </p:embeddedFont>
    <p:embeddedFont>
      <p:font typeface="Roboto Light" panose="020B0604020202020204" charset="0"/>
      <p:regular r:id="rId92"/>
      <p:bold r:id="rId93"/>
      <p:italic r:id="rId94"/>
      <p:boldItalic r:id="rId95"/>
    </p:embeddedFont>
    <p:embeddedFont>
      <p:font typeface="Roboto Medium" panose="020B0604020202020204" charset="0"/>
      <p:regular r:id="rId96"/>
      <p:bold r:id="rId97"/>
      <p:italic r:id="rId98"/>
      <p:boldItalic r:id="rId99"/>
    </p:embeddedFont>
    <p:embeddedFont>
      <p:font typeface="Roboto Thin" panose="020B060402020202020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578EE-64D3-4AEB-9124-6BCE835AD789}">
  <a:tblStyle styleId="{B75578EE-64D3-4AEB-9124-6BCE835AD7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1266" y="96"/>
      </p:cViewPr>
      <p:guideLst>
        <p:guide orient="horz" pos="296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3.fntdata"/><Relationship Id="rId89"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tableStyles" Target="tableStyles.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102" Type="http://schemas.openxmlformats.org/officeDocument/2006/relationships/font" Target="fonts/font31.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1.fntdata"/><Relationship Id="rId90" Type="http://schemas.openxmlformats.org/officeDocument/2006/relationships/font" Target="fonts/font19.fntdata"/><Relationship Id="rId95"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3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ribbble.com/shots/5122311-Server"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ribbble.com/shots/4694910-Quality-Inspec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ribbble.com/shots/3006424-Ringland"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ribbble.com/shots/4803023-Penguin-racin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ribbble.com/shots/3489756-Laugh-It-Up"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ribbble.com/shots/4436348-Drone"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63076492b6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63076492b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65507d7c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65507d7c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63076492b6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63076492b6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61e4f61bf2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61e4f61bf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63076492b6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63076492b6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61e4f61bf2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4" name="Google Shape;2254;g61e4f61bf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Shutterstock_447377149</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63076492b6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63076492b6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4"/>
        <p:cNvGrpSpPr/>
        <p:nvPr/>
      </p:nvGrpSpPr>
      <p:grpSpPr>
        <a:xfrm>
          <a:off x="0" y="0"/>
          <a:ext cx="0" cy="0"/>
          <a:chOff x="0" y="0"/>
          <a:chExt cx="0" cy="0"/>
        </a:xfrm>
      </p:grpSpPr>
      <p:sp>
        <p:nvSpPr>
          <p:cNvPr id="2275" name="Google Shape;2275;g63076492b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6" name="Google Shape;2276;g63076492b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63076492b6_1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63076492b6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63076492b6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63076492b6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63076490a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63076490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63076492b6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63076492b6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63076492b6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63076492b6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63076492b6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63076492b6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61e4f61bf2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61e4f61bf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61e4f61bf2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61e4f61bf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shutterstock_552746107</a:t>
            </a:r>
            <a:endParaRPr sz="1000" i="1">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1"/>
        <p:cNvGrpSpPr/>
        <p:nvPr/>
      </p:nvGrpSpPr>
      <p:grpSpPr>
        <a:xfrm>
          <a:off x="0" y="0"/>
          <a:ext cx="0" cy="0"/>
          <a:chOff x="0" y="0"/>
          <a:chExt cx="0" cy="0"/>
        </a:xfrm>
      </p:grpSpPr>
      <p:sp>
        <p:nvSpPr>
          <p:cNvPr id="2382" name="Google Shape;2382;g63076492b6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3" name="Google Shape;2383;g63076492b6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shutterstock_249899182 (triangle); AdobeStock_108761682 (laptop, darts)</a:t>
            </a:r>
            <a:endParaRPr sz="1000" i="1">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63076492b6_1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63076492b6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63076492b6_1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63076492b6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63076492b6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63076492b6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Marcin Sasin</a:t>
            </a:r>
            <a:endParaRPr sz="1000" i="1">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63076492b6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63076492b6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4789b2c72f_0_6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4789b2c72f_0_6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AdobeStock_224845489</a:t>
            </a:r>
            <a:endParaRPr sz="10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63076492b6_1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63076492b6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shutterstock_697523956 (computers, server, switch); AdobeStock_204650616 (hacker icon);  shutterstock_348430685 (switch icon)</a:t>
            </a:r>
            <a:endParaRPr sz="1000" i="1">
              <a:solidFill>
                <a:schemeClr val="dk1"/>
              </a:solidFill>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63076492b6_1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8" name="Google Shape;2478;g63076492b6_1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63076492b6_1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g63076492b6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Adam Zimmer</a:t>
            </a:r>
            <a:endParaRPr sz="1000" i="1">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63076492b6_1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63076492b6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3"/>
        <p:cNvGrpSpPr/>
        <p:nvPr/>
      </p:nvGrpSpPr>
      <p:grpSpPr>
        <a:xfrm>
          <a:off x="0" y="0"/>
          <a:ext cx="0" cy="0"/>
          <a:chOff x="0" y="0"/>
          <a:chExt cx="0" cy="0"/>
        </a:xfrm>
      </p:grpSpPr>
      <p:sp>
        <p:nvSpPr>
          <p:cNvPr id="2524" name="Google Shape;2524;g8132ae77aa_0_2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5" name="Google Shape;2525;g8132ae77aa_0_2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63076492b6_1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63076492b6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631250ccb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631250ccb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AdobeStock_96530855</a:t>
            </a:r>
            <a:endParaRPr sz="1000"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631250ccb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631250ccb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7"/>
        <p:cNvGrpSpPr/>
        <p:nvPr/>
      </p:nvGrpSpPr>
      <p:grpSpPr>
        <a:xfrm>
          <a:off x="0" y="0"/>
          <a:ext cx="0" cy="0"/>
          <a:chOff x="0" y="0"/>
          <a:chExt cx="0" cy="0"/>
        </a:xfrm>
      </p:grpSpPr>
      <p:sp>
        <p:nvSpPr>
          <p:cNvPr id="2568" name="Google Shape;2568;g631250ccb5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9" name="Google Shape;2569;g631250ccb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Images source: shutterstock_697523956</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631250ccb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631250ccb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63076492b6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63076492b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631250ccb5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631250ccb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Bastien Genbrugge</a:t>
            </a:r>
            <a:endParaRPr sz="1000" i="1">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631250ccb5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631250ccb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7"/>
        <p:cNvGrpSpPr/>
        <p:nvPr/>
      </p:nvGrpSpPr>
      <p:grpSpPr>
        <a:xfrm>
          <a:off x="0" y="0"/>
          <a:ext cx="0" cy="0"/>
          <a:chOff x="0" y="0"/>
          <a:chExt cx="0" cy="0"/>
        </a:xfrm>
      </p:grpSpPr>
      <p:sp>
        <p:nvSpPr>
          <p:cNvPr id="2668" name="Google Shape;2668;g631250ccb5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9" name="Google Shape;2669;g631250ccb5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631250ccb5_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631250ccb5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SriKaleeswarar</a:t>
            </a:r>
            <a:endParaRPr sz="1000" i="1">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1"/>
        <p:cNvGrpSpPr/>
        <p:nvPr/>
      </p:nvGrpSpPr>
      <p:grpSpPr>
        <a:xfrm>
          <a:off x="0" y="0"/>
          <a:ext cx="0" cy="0"/>
          <a:chOff x="0" y="0"/>
          <a:chExt cx="0" cy="0"/>
        </a:xfrm>
      </p:grpSpPr>
      <p:sp>
        <p:nvSpPr>
          <p:cNvPr id="2692" name="Google Shape;2692;g631250ccb5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3" name="Google Shape;2693;g631250ccb5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AdobeStock_159062233</a:t>
            </a:r>
            <a:endParaRPr sz="1000" i="1">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2"/>
        <p:cNvGrpSpPr/>
        <p:nvPr/>
      </p:nvGrpSpPr>
      <p:grpSpPr>
        <a:xfrm>
          <a:off x="0" y="0"/>
          <a:ext cx="0" cy="0"/>
          <a:chOff x="0" y="0"/>
          <a:chExt cx="0" cy="0"/>
        </a:xfrm>
      </p:grpSpPr>
      <p:sp>
        <p:nvSpPr>
          <p:cNvPr id="2703" name="Google Shape;2703;g631250ccb5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4" name="Google Shape;2704;g631250ccb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631250ccb5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5" name="Google Shape;2715;g631250ccb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631250ccb5_0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631250ccb5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0"/>
        <p:cNvGrpSpPr/>
        <p:nvPr/>
      </p:nvGrpSpPr>
      <p:grpSpPr>
        <a:xfrm>
          <a:off x="0" y="0"/>
          <a:ext cx="0" cy="0"/>
          <a:chOff x="0" y="0"/>
          <a:chExt cx="0" cy="0"/>
        </a:xfrm>
      </p:grpSpPr>
      <p:sp>
        <p:nvSpPr>
          <p:cNvPr id="2741" name="Google Shape;2741;g8132ae77aa_0_2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2" name="Google Shape;2742;g8132ae77aa_0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6"/>
        <p:cNvGrpSpPr/>
        <p:nvPr/>
      </p:nvGrpSpPr>
      <p:grpSpPr>
        <a:xfrm>
          <a:off x="0" y="0"/>
          <a:ext cx="0" cy="0"/>
          <a:chOff x="0" y="0"/>
          <a:chExt cx="0" cy="0"/>
        </a:xfrm>
      </p:grpSpPr>
      <p:sp>
        <p:nvSpPr>
          <p:cNvPr id="2747" name="Google Shape;2747;g631250ccb5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8" name="Google Shape;2748;g631250ccb5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g6183067ff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7" name="Google Shape;2107;g6183067ff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shutterstock_697523956</a:t>
            </a:r>
            <a:endParaRPr sz="1000" i="1">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Google Shape;2754;g631250ccb5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5" name="Google Shape;2755;g631250ccb5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631250ccb5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631250ccb5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shutterstock_712909117</a:t>
            </a:r>
            <a:endParaRPr sz="1000" i="1">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7"/>
        <p:cNvGrpSpPr/>
        <p:nvPr/>
      </p:nvGrpSpPr>
      <p:grpSpPr>
        <a:xfrm>
          <a:off x="0" y="0"/>
          <a:ext cx="0" cy="0"/>
          <a:chOff x="0" y="0"/>
          <a:chExt cx="0" cy="0"/>
        </a:xfrm>
      </p:grpSpPr>
      <p:sp>
        <p:nvSpPr>
          <p:cNvPr id="2768" name="Google Shape;2768;g631250ccb5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9" name="Google Shape;2769;g631250ccb5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shutterstock_531055615</a:t>
            </a:r>
            <a:endParaRPr sz="1000" i="1">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8"/>
        <p:cNvGrpSpPr/>
        <p:nvPr/>
      </p:nvGrpSpPr>
      <p:grpSpPr>
        <a:xfrm>
          <a:off x="0" y="0"/>
          <a:ext cx="0" cy="0"/>
          <a:chOff x="0" y="0"/>
          <a:chExt cx="0" cy="0"/>
        </a:xfrm>
      </p:grpSpPr>
      <p:sp>
        <p:nvSpPr>
          <p:cNvPr id="2779" name="Google Shape;2779;g631250ccb5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0" name="Google Shape;2780;g631250ccb5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631250ccb5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631250ccb5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MUTI</a:t>
            </a:r>
            <a:endParaRPr sz="1000" i="1">
              <a:latin typeface="Roboto"/>
              <a:ea typeface="Roboto"/>
              <a:cs typeface="Roboto"/>
              <a:sym typeface="Robo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3"/>
        <p:cNvGrpSpPr/>
        <p:nvPr/>
      </p:nvGrpSpPr>
      <p:grpSpPr>
        <a:xfrm>
          <a:off x="0" y="0"/>
          <a:ext cx="0" cy="0"/>
          <a:chOff x="0" y="0"/>
          <a:chExt cx="0" cy="0"/>
        </a:xfrm>
      </p:grpSpPr>
      <p:sp>
        <p:nvSpPr>
          <p:cNvPr id="2814" name="Google Shape;2814;g631250ccb5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5" name="Google Shape;2815;g631250ccb5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shutterstock_1095422036</a:t>
            </a:r>
            <a:endParaRPr sz="1000" i="1">
              <a:latin typeface="Roboto"/>
              <a:ea typeface="Roboto"/>
              <a:cs typeface="Roboto"/>
              <a:sym typeface="Robo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5"/>
        <p:cNvGrpSpPr/>
        <p:nvPr/>
      </p:nvGrpSpPr>
      <p:grpSpPr>
        <a:xfrm>
          <a:off x="0" y="0"/>
          <a:ext cx="0" cy="0"/>
          <a:chOff x="0" y="0"/>
          <a:chExt cx="0" cy="0"/>
        </a:xfrm>
      </p:grpSpPr>
      <p:sp>
        <p:nvSpPr>
          <p:cNvPr id="2826" name="Google Shape;2826;g631250ccb5_0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7" name="Google Shape;2827;g631250ccb5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0"/>
        <p:cNvGrpSpPr/>
        <p:nvPr/>
      </p:nvGrpSpPr>
      <p:grpSpPr>
        <a:xfrm>
          <a:off x="0" y="0"/>
          <a:ext cx="0" cy="0"/>
          <a:chOff x="0" y="0"/>
          <a:chExt cx="0" cy="0"/>
        </a:xfrm>
      </p:grpSpPr>
      <p:sp>
        <p:nvSpPr>
          <p:cNvPr id="2841" name="Google Shape;2841;g631250ccb5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2" name="Google Shape;2842;g631250ccb5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Google Shape;2849;g631250ccb5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0" name="Google Shape;2850;g631250ccb5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4"/>
        <p:cNvGrpSpPr/>
        <p:nvPr/>
      </p:nvGrpSpPr>
      <p:grpSpPr>
        <a:xfrm>
          <a:off x="0" y="0"/>
          <a:ext cx="0" cy="0"/>
          <a:chOff x="0" y="0"/>
          <a:chExt cx="0" cy="0"/>
        </a:xfrm>
      </p:grpSpPr>
      <p:sp>
        <p:nvSpPr>
          <p:cNvPr id="2855" name="Google Shape;2855;g631250ccb5_0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6" name="Google Shape;2856;g631250ccb5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61e4f61bf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61e4f61bf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g8132ae77aa_0_2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3" name="Google Shape;2863;g8132ae77aa_0_2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g631250ccb5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9" name="Google Shape;2869;g631250ccb5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3"/>
        <p:cNvGrpSpPr/>
        <p:nvPr/>
      </p:nvGrpSpPr>
      <p:grpSpPr>
        <a:xfrm>
          <a:off x="0" y="0"/>
          <a:ext cx="0" cy="0"/>
          <a:chOff x="0" y="0"/>
          <a:chExt cx="0" cy="0"/>
        </a:xfrm>
      </p:grpSpPr>
      <p:sp>
        <p:nvSpPr>
          <p:cNvPr id="2874" name="Google Shape;2874;g631250ccb5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5" name="Google Shape;2875;g631250ccb5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9"/>
        <p:cNvGrpSpPr/>
        <p:nvPr/>
      </p:nvGrpSpPr>
      <p:grpSpPr>
        <a:xfrm>
          <a:off x="0" y="0"/>
          <a:ext cx="0" cy="0"/>
          <a:chOff x="0" y="0"/>
          <a:chExt cx="0" cy="0"/>
        </a:xfrm>
      </p:grpSpPr>
      <p:sp>
        <p:nvSpPr>
          <p:cNvPr id="2880" name="Google Shape;2880;g631250ccb5_0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1" name="Google Shape;2881;g631250ccb5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5"/>
        <p:cNvGrpSpPr/>
        <p:nvPr/>
      </p:nvGrpSpPr>
      <p:grpSpPr>
        <a:xfrm>
          <a:off x="0" y="0"/>
          <a:ext cx="0" cy="0"/>
          <a:chOff x="0" y="0"/>
          <a:chExt cx="0" cy="0"/>
        </a:xfrm>
      </p:grpSpPr>
      <p:sp>
        <p:nvSpPr>
          <p:cNvPr id="2886" name="Google Shape;2886;g631250ccb5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7" name="Google Shape;2887;g631250ccb5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Rob Diaz</a:t>
            </a:r>
            <a:endParaRPr sz="1000" i="1">
              <a:latin typeface="Roboto"/>
              <a:ea typeface="Roboto"/>
              <a:cs typeface="Roboto"/>
              <a:sym typeface="Robo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3"/>
        <p:cNvGrpSpPr/>
        <p:nvPr/>
      </p:nvGrpSpPr>
      <p:grpSpPr>
        <a:xfrm>
          <a:off x="0" y="0"/>
          <a:ext cx="0" cy="0"/>
          <a:chOff x="0" y="0"/>
          <a:chExt cx="0" cy="0"/>
        </a:xfrm>
      </p:grpSpPr>
      <p:sp>
        <p:nvSpPr>
          <p:cNvPr id="2904" name="Google Shape;2904;g631250ccb5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5" name="Google Shape;2905;g631250ccb5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shutterstock_1198495231</a:t>
            </a:r>
            <a:endParaRPr sz="1000" i="1">
              <a:latin typeface="Roboto"/>
              <a:ea typeface="Roboto"/>
              <a:cs typeface="Roboto"/>
              <a:sym typeface="Robo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6"/>
        <p:cNvGrpSpPr/>
        <p:nvPr/>
      </p:nvGrpSpPr>
      <p:grpSpPr>
        <a:xfrm>
          <a:off x="0" y="0"/>
          <a:ext cx="0" cy="0"/>
          <a:chOff x="0" y="0"/>
          <a:chExt cx="0" cy="0"/>
        </a:xfrm>
      </p:grpSpPr>
      <p:sp>
        <p:nvSpPr>
          <p:cNvPr id="2917" name="Google Shape;2917;g631250ccb5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8" name="Google Shape;2918;g631250ccb5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3"/>
        <p:cNvGrpSpPr/>
        <p:nvPr/>
      </p:nvGrpSpPr>
      <p:grpSpPr>
        <a:xfrm>
          <a:off x="0" y="0"/>
          <a:ext cx="0" cy="0"/>
          <a:chOff x="0" y="0"/>
          <a:chExt cx="0" cy="0"/>
        </a:xfrm>
      </p:grpSpPr>
      <p:sp>
        <p:nvSpPr>
          <p:cNvPr id="2924" name="Google Shape;2924;g8132ae77aa_0_2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5" name="Google Shape;2925;g8132ae77aa_0_2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8132ae77aa_0_2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1" name="Google Shape;2931;g8132ae77aa_0_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61e4f61bf2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61e4f61bf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61e4f61bf2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61e4f61bf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61e4f61bf2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61e4f61bf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024"/>
        <p:cNvGrpSpPr/>
        <p:nvPr/>
      </p:nvGrpSpPr>
      <p:grpSpPr>
        <a:xfrm>
          <a:off x="0" y="0"/>
          <a:ext cx="0" cy="0"/>
          <a:chOff x="0" y="0"/>
          <a:chExt cx="0" cy="0"/>
        </a:xfrm>
      </p:grpSpPr>
      <p:pic>
        <p:nvPicPr>
          <p:cNvPr id="2025" name="Google Shape;2025;p10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26" name="Google Shape;2026;p10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27" name="Google Shape;2027;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28" name="Google Shape;2028;p10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29" name="Google Shape;2029;p10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30" name="Google Shape;2030;p10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
        <p:nvSpPr>
          <p:cNvPr id="2031" name="Google Shape;2031;p10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032"/>
        <p:cNvGrpSpPr/>
        <p:nvPr/>
      </p:nvGrpSpPr>
      <p:grpSpPr>
        <a:xfrm>
          <a:off x="0" y="0"/>
          <a:ext cx="0" cy="0"/>
          <a:chOff x="0" y="0"/>
          <a:chExt cx="0" cy="0"/>
        </a:xfrm>
      </p:grpSpPr>
      <p:pic>
        <p:nvPicPr>
          <p:cNvPr id="2033" name="Google Shape;2033;p10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4" name="Google Shape;2034;p10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35" name="Google Shape;2035;p10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36" name="Google Shape;2036;p103"/>
          <p:cNvPicPr preferRelativeResize="0"/>
          <p:nvPr/>
        </p:nvPicPr>
        <p:blipFill>
          <a:blip r:embed="rId3">
            <a:alphaModFix/>
          </a:blip>
          <a:stretch>
            <a:fillRect/>
          </a:stretch>
        </p:blipFill>
        <p:spPr>
          <a:xfrm>
            <a:off x="3960959" y="1143000"/>
            <a:ext cx="1222082" cy="1638675"/>
          </a:xfrm>
          <a:prstGeom prst="rect">
            <a:avLst/>
          </a:prstGeom>
          <a:noFill/>
          <a:ln>
            <a:noFill/>
          </a:ln>
        </p:spPr>
      </p:pic>
      <p:sp>
        <p:nvSpPr>
          <p:cNvPr id="2037" name="Google Shape;2037;p10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038"/>
        <p:cNvGrpSpPr/>
        <p:nvPr/>
      </p:nvGrpSpPr>
      <p:grpSpPr>
        <a:xfrm>
          <a:off x="0" y="0"/>
          <a:ext cx="0" cy="0"/>
          <a:chOff x="0" y="0"/>
          <a:chExt cx="0" cy="0"/>
        </a:xfrm>
      </p:grpSpPr>
      <p:pic>
        <p:nvPicPr>
          <p:cNvPr id="2039" name="Google Shape;2039;p104"/>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40" name="Google Shape;2040;p104"/>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41" name="Google Shape;2041;p104"/>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2042" name="Google Shape;2042;p10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043"/>
        <p:cNvGrpSpPr/>
        <p:nvPr/>
      </p:nvGrpSpPr>
      <p:grpSpPr>
        <a:xfrm>
          <a:off x="0" y="0"/>
          <a:ext cx="0" cy="0"/>
          <a:chOff x="0" y="0"/>
          <a:chExt cx="0" cy="0"/>
        </a:xfrm>
      </p:grpSpPr>
      <p:pic>
        <p:nvPicPr>
          <p:cNvPr id="2044" name="Google Shape;2044;p105"/>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45" name="Google Shape;2045;p105"/>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46" name="Google Shape;2046;p105"/>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2047" name="Google Shape;2047;p10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048"/>
        <p:cNvGrpSpPr/>
        <p:nvPr/>
      </p:nvGrpSpPr>
      <p:grpSpPr>
        <a:xfrm>
          <a:off x="0" y="0"/>
          <a:ext cx="0" cy="0"/>
          <a:chOff x="0" y="0"/>
          <a:chExt cx="0" cy="0"/>
        </a:xfrm>
      </p:grpSpPr>
      <p:pic>
        <p:nvPicPr>
          <p:cNvPr id="2049" name="Google Shape;2049;p10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50" name="Google Shape;2050;p106"/>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51" name="Google Shape;2051;p106"/>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52" name="Google Shape;2052;p106"/>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053" name="Google Shape;2053;p106"/>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6"/>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056"/>
        <p:cNvGrpSpPr/>
        <p:nvPr/>
      </p:nvGrpSpPr>
      <p:grpSpPr>
        <a:xfrm>
          <a:off x="0" y="0"/>
          <a:ext cx="0" cy="0"/>
          <a:chOff x="0" y="0"/>
          <a:chExt cx="0" cy="0"/>
        </a:xfrm>
      </p:grpSpPr>
      <p:pic>
        <p:nvPicPr>
          <p:cNvPr id="2057" name="Google Shape;2057;p10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58" name="Google Shape;2058;p10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59" name="Google Shape;2059;p10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060" name="Google Shape;2060;p10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0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0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63" name="Google Shape;2063;p10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FFFFFF"/>
                </a:solidFill>
                <a:latin typeface="Roboto"/>
                <a:ea typeface="Roboto"/>
                <a:cs typeface="Roboto"/>
                <a:sym typeface="Roboto"/>
              </a:defRPr>
            </a:lvl1pPr>
            <a:lvl2pPr lvl="1" algn="r" rtl="0">
              <a:buNone/>
              <a:defRPr sz="600">
                <a:solidFill>
                  <a:srgbClr val="FFFFFF"/>
                </a:solidFill>
                <a:latin typeface="Roboto"/>
                <a:ea typeface="Roboto"/>
                <a:cs typeface="Roboto"/>
                <a:sym typeface="Roboto"/>
              </a:defRPr>
            </a:lvl2pPr>
            <a:lvl3pPr lvl="2" algn="r" rtl="0">
              <a:buNone/>
              <a:defRPr sz="600">
                <a:solidFill>
                  <a:srgbClr val="FFFFFF"/>
                </a:solidFill>
                <a:latin typeface="Roboto"/>
                <a:ea typeface="Roboto"/>
                <a:cs typeface="Roboto"/>
                <a:sym typeface="Roboto"/>
              </a:defRPr>
            </a:lvl3pPr>
            <a:lvl4pPr lvl="3" algn="r" rtl="0">
              <a:buNone/>
              <a:defRPr sz="600">
                <a:solidFill>
                  <a:srgbClr val="FFFFFF"/>
                </a:solidFill>
                <a:latin typeface="Roboto"/>
                <a:ea typeface="Roboto"/>
                <a:cs typeface="Roboto"/>
                <a:sym typeface="Roboto"/>
              </a:defRPr>
            </a:lvl4pPr>
            <a:lvl5pPr lvl="4" algn="r" rtl="0">
              <a:buNone/>
              <a:defRPr sz="600">
                <a:solidFill>
                  <a:srgbClr val="FFFFFF"/>
                </a:solidFill>
                <a:latin typeface="Roboto"/>
                <a:ea typeface="Roboto"/>
                <a:cs typeface="Roboto"/>
                <a:sym typeface="Roboto"/>
              </a:defRPr>
            </a:lvl5pPr>
            <a:lvl6pPr lvl="5" algn="r" rtl="0">
              <a:buNone/>
              <a:defRPr sz="600">
                <a:solidFill>
                  <a:srgbClr val="FFFFFF"/>
                </a:solidFill>
                <a:latin typeface="Roboto"/>
                <a:ea typeface="Roboto"/>
                <a:cs typeface="Roboto"/>
                <a:sym typeface="Roboto"/>
              </a:defRPr>
            </a:lvl6pPr>
            <a:lvl7pPr lvl="6" algn="r" rtl="0">
              <a:buNone/>
              <a:defRPr sz="600">
                <a:solidFill>
                  <a:srgbClr val="FFFFFF"/>
                </a:solidFill>
                <a:latin typeface="Roboto"/>
                <a:ea typeface="Roboto"/>
                <a:cs typeface="Roboto"/>
                <a:sym typeface="Roboto"/>
              </a:defRPr>
            </a:lvl7pPr>
            <a:lvl8pPr lvl="7" algn="r" rtl="0">
              <a:buNone/>
              <a:defRPr sz="600">
                <a:solidFill>
                  <a:srgbClr val="FFFFFF"/>
                </a:solidFill>
                <a:latin typeface="Roboto"/>
                <a:ea typeface="Roboto"/>
                <a:cs typeface="Roboto"/>
                <a:sym typeface="Roboto"/>
              </a:defRPr>
            </a:lvl8pPr>
            <a:lvl9pPr lvl="8" algn="r" rtl="0">
              <a:buNone/>
              <a:defRPr sz="6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064"/>
        <p:cNvGrpSpPr/>
        <p:nvPr/>
      </p:nvGrpSpPr>
      <p:grpSpPr>
        <a:xfrm>
          <a:off x="0" y="0"/>
          <a:ext cx="0" cy="0"/>
          <a:chOff x="0" y="0"/>
          <a:chExt cx="0" cy="0"/>
        </a:xfrm>
      </p:grpSpPr>
      <p:sp>
        <p:nvSpPr>
          <p:cNvPr id="2065" name="Google Shape;2065;p108"/>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6" name="Google Shape;2066;p108"/>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7" name="Google Shape;2067;p108"/>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68" name="Google Shape;2068;p108"/>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069" name="Google Shape;2069;p10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3" name="Google Shape;1063;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4" name="Google Shape;1064;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5" name="Google Shape;1065;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066" name="Google Shape;1066;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7" name="Google Shape;1067;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8" name="Google Shape;1068;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69" name="Google Shape;1069;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70" name="Google Shape;1070;p58"/>
          <p:cNvPicPr preferRelativeResize="0"/>
          <p:nvPr/>
        </p:nvPicPr>
        <p:blipFill>
          <a:blip r:embed="rId4">
            <a:alphaModFix/>
          </a:blip>
          <a:stretch>
            <a:fillRect/>
          </a:stretch>
        </p:blipFill>
        <p:spPr>
          <a:xfrm>
            <a:off x="555750" y="944250"/>
            <a:ext cx="2560331" cy="219410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071"/>
        <p:cNvGrpSpPr/>
        <p:nvPr/>
      </p:nvGrpSpPr>
      <p:grpSpPr>
        <a:xfrm>
          <a:off x="0" y="0"/>
          <a:ext cx="0" cy="0"/>
          <a:chOff x="0" y="0"/>
          <a:chExt cx="0" cy="0"/>
        </a:xfrm>
      </p:grpSpPr>
      <p:pic>
        <p:nvPicPr>
          <p:cNvPr id="1072" name="Google Shape;1072;p5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3" name="Google Shape;1073;p5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4" name="Google Shape;1074;p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75" name="Google Shape;1075;p5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076" name="Google Shape;1076;p5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7" name="Google Shape;1077;p5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8" name="Google Shape;1078;p5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79" name="Google Shape;1079;p5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80" name="Google Shape;1080;p5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081"/>
        <p:cNvGrpSpPr/>
        <p:nvPr/>
      </p:nvGrpSpPr>
      <p:grpSpPr>
        <a:xfrm>
          <a:off x="0" y="0"/>
          <a:ext cx="0" cy="0"/>
          <a:chOff x="0" y="0"/>
          <a:chExt cx="0" cy="0"/>
        </a:xfrm>
      </p:grpSpPr>
      <p:pic>
        <p:nvPicPr>
          <p:cNvPr id="1082" name="Google Shape;1082;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3" name="Google Shape;1083;p6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4" name="Google Shape;1084;p6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085" name="Google Shape;1085;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9" name="Google Shape;1089;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0" name="Google Shape;1090;p6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091"/>
        <p:cNvGrpSpPr/>
        <p:nvPr/>
      </p:nvGrpSpPr>
      <p:grpSpPr>
        <a:xfrm>
          <a:off x="0" y="0"/>
          <a:ext cx="0" cy="0"/>
          <a:chOff x="0" y="0"/>
          <a:chExt cx="0" cy="0"/>
        </a:xfrm>
      </p:grpSpPr>
      <p:sp>
        <p:nvSpPr>
          <p:cNvPr id="1092" name="Google Shape;1092;p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3" name="Google Shape;1093;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094" name="Google Shape;1094;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95" name="Google Shape;1095;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6" name="Google Shape;1096;p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7" name="Google Shape;1097;p6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098" name="Google Shape;1098;p6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099"/>
        <p:cNvGrpSpPr/>
        <p:nvPr/>
      </p:nvGrpSpPr>
      <p:grpSpPr>
        <a:xfrm>
          <a:off x="0" y="0"/>
          <a:ext cx="0" cy="0"/>
          <a:chOff x="0" y="0"/>
          <a:chExt cx="0" cy="0"/>
        </a:xfrm>
      </p:grpSpPr>
      <p:pic>
        <p:nvPicPr>
          <p:cNvPr id="1100" name="Google Shape;1100;p6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01" name="Google Shape;1101;p6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2" name="Google Shape;1102;p6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03" name="Google Shape;1103;p6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4" name="Google Shape;1104;p6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05" name="Google Shape;1105;p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06" name="Google Shape;1106;p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7" name="Google Shape;1107;p6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8" name="Google Shape;1108;p6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109"/>
        <p:cNvGrpSpPr/>
        <p:nvPr/>
      </p:nvGrpSpPr>
      <p:grpSpPr>
        <a:xfrm>
          <a:off x="0" y="0"/>
          <a:ext cx="0" cy="0"/>
          <a:chOff x="0" y="0"/>
          <a:chExt cx="0" cy="0"/>
        </a:xfrm>
      </p:grpSpPr>
      <p:pic>
        <p:nvPicPr>
          <p:cNvPr id="1110" name="Google Shape;1110;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11" name="Google Shape;1111;p6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12" name="Google Shape;1112;p6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13" name="Google Shape;1113;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14" name="Google Shape;1114;p6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15"/>
        <p:cNvGrpSpPr/>
        <p:nvPr/>
      </p:nvGrpSpPr>
      <p:grpSpPr>
        <a:xfrm>
          <a:off x="0" y="0"/>
          <a:ext cx="0" cy="0"/>
          <a:chOff x="0" y="0"/>
          <a:chExt cx="0" cy="0"/>
        </a:xfrm>
      </p:grpSpPr>
      <p:pic>
        <p:nvPicPr>
          <p:cNvPr id="1116" name="Google Shape;1116;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7" name="Google Shape;1117;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8" name="Google Shape;1118;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20" name="Google Shape;112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21" name="Google Shape;1121;p6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22" name="Google Shape;1122;p6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3" name="Google Shape;1123;p6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24"/>
        <p:cNvGrpSpPr/>
        <p:nvPr/>
      </p:nvGrpSpPr>
      <p:grpSpPr>
        <a:xfrm>
          <a:off x="0" y="0"/>
          <a:ext cx="0" cy="0"/>
          <a:chOff x="0" y="0"/>
          <a:chExt cx="0" cy="0"/>
        </a:xfrm>
      </p:grpSpPr>
      <p:pic>
        <p:nvPicPr>
          <p:cNvPr id="1125" name="Google Shape;1125;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6" name="Google Shape;1126;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7" name="Google Shape;1127;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8" name="Google Shape;1128;p6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9" name="Google Shape;1129;p6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30" name="Google Shape;1130;p6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31" name="Google Shape;1131;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2" name="Google Shape;1132;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3" name="Google Shape;1133;p6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4" name="Google Shape;1134;p6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135"/>
        <p:cNvGrpSpPr/>
        <p:nvPr/>
      </p:nvGrpSpPr>
      <p:grpSpPr>
        <a:xfrm>
          <a:off x="0" y="0"/>
          <a:ext cx="0" cy="0"/>
          <a:chOff x="0" y="0"/>
          <a:chExt cx="0" cy="0"/>
        </a:xfrm>
      </p:grpSpPr>
      <p:pic>
        <p:nvPicPr>
          <p:cNvPr id="1136" name="Google Shape;1136;p6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37" name="Google Shape;1137;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8" name="Google Shape;1138;p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9" name="Google Shape;1139;p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0" name="Google Shape;1140;p6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41" name="Google Shape;1141;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2" name="Google Shape;1142;p6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3" name="Google Shape;1143;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4" name="Google Shape;1144;p6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145"/>
        <p:cNvGrpSpPr/>
        <p:nvPr/>
      </p:nvGrpSpPr>
      <p:grpSpPr>
        <a:xfrm>
          <a:off x="0" y="0"/>
          <a:ext cx="0" cy="0"/>
          <a:chOff x="0" y="0"/>
          <a:chExt cx="0" cy="0"/>
        </a:xfrm>
      </p:grpSpPr>
      <p:pic>
        <p:nvPicPr>
          <p:cNvPr id="1146" name="Google Shape;1146;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7" name="Google Shape;1147;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8" name="Google Shape;1148;p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9" name="Google Shape;1149;p6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50" name="Google Shape;1150;p6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51" name="Google Shape;1151;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52" name="Google Shape;1152;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53" name="Google Shape;1153;p68"/>
          <p:cNvPicPr preferRelativeResize="0"/>
          <p:nvPr/>
        </p:nvPicPr>
        <p:blipFill rotWithShape="1">
          <a:blip r:embed="rId4">
            <a:alphaModFix/>
          </a:blip>
          <a:srcRect/>
          <a:stretch/>
        </p:blipFill>
        <p:spPr>
          <a:xfrm>
            <a:off x="273900" y="-595025"/>
            <a:ext cx="2950353" cy="5143500"/>
          </a:xfrm>
          <a:prstGeom prst="rect">
            <a:avLst/>
          </a:prstGeom>
          <a:noFill/>
          <a:ln>
            <a:noFill/>
          </a:ln>
        </p:spPr>
      </p:pic>
      <p:sp>
        <p:nvSpPr>
          <p:cNvPr id="1154" name="Google Shape;1154;p6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155"/>
        <p:cNvGrpSpPr/>
        <p:nvPr/>
      </p:nvGrpSpPr>
      <p:grpSpPr>
        <a:xfrm>
          <a:off x="0" y="0"/>
          <a:ext cx="0" cy="0"/>
          <a:chOff x="0" y="0"/>
          <a:chExt cx="0" cy="0"/>
        </a:xfrm>
      </p:grpSpPr>
      <p:sp>
        <p:nvSpPr>
          <p:cNvPr id="1156" name="Google Shape;1156;p6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57" name="Google Shape;1157;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59" name="Google Shape;1159;p6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60" name="Google Shape;1160;p6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61" name="Google Shape;1161;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2" name="Google Shape;1162;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63" name="Google Shape;1163;p69"/>
          <p:cNvPicPr preferRelativeResize="0"/>
          <p:nvPr/>
        </p:nvPicPr>
        <p:blipFill rotWithShape="1">
          <a:blip r:embed="rId2">
            <a:alphaModFix/>
          </a:blip>
          <a:srcRect/>
          <a:stretch/>
        </p:blipFill>
        <p:spPr>
          <a:xfrm>
            <a:off x="8213200" y="3862850"/>
            <a:ext cx="656773" cy="1144971"/>
          </a:xfrm>
          <a:prstGeom prst="rect">
            <a:avLst/>
          </a:prstGeom>
          <a:noFill/>
          <a:ln>
            <a:noFill/>
          </a:ln>
        </p:spPr>
      </p:pic>
      <p:sp>
        <p:nvSpPr>
          <p:cNvPr id="1164" name="Google Shape;1164;p6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165"/>
        <p:cNvGrpSpPr/>
        <p:nvPr/>
      </p:nvGrpSpPr>
      <p:grpSpPr>
        <a:xfrm>
          <a:off x="0" y="0"/>
          <a:ext cx="0" cy="0"/>
          <a:chOff x="0" y="0"/>
          <a:chExt cx="0" cy="0"/>
        </a:xfrm>
      </p:grpSpPr>
      <p:pic>
        <p:nvPicPr>
          <p:cNvPr id="1166" name="Google Shape;1166;p7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67" name="Google Shape;1167;p7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68" name="Google Shape;1168;p7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69" name="Google Shape;1169;p7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0" name="Google Shape;1170;p7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71" name="Google Shape;1171;p7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2" name="Google Shape;1172;p7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73" name="Google Shape;1173;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4" name="Google Shape;1174;p7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5" name="Google Shape;1175;p7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176"/>
        <p:cNvGrpSpPr/>
        <p:nvPr/>
      </p:nvGrpSpPr>
      <p:grpSpPr>
        <a:xfrm>
          <a:off x="0" y="0"/>
          <a:ext cx="0" cy="0"/>
          <a:chOff x="0" y="0"/>
          <a:chExt cx="0" cy="0"/>
        </a:xfrm>
      </p:grpSpPr>
      <p:sp>
        <p:nvSpPr>
          <p:cNvPr id="1177" name="Google Shape;1177;p7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78" name="Google Shape;117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79" name="Google Shape;1179;p7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80" name="Google Shape;1180;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1" name="Google Shape;1181;p7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82" name="Google Shape;1182;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3" name="Google Shape;1183;p7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4" name="Google Shape;1184;p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5" name="Google Shape;1185;p7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500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186"/>
        <p:cNvGrpSpPr/>
        <p:nvPr/>
      </p:nvGrpSpPr>
      <p:grpSpPr>
        <a:xfrm>
          <a:off x="0" y="0"/>
          <a:ext cx="0" cy="0"/>
          <a:chOff x="0" y="0"/>
          <a:chExt cx="0" cy="0"/>
        </a:xfrm>
      </p:grpSpPr>
      <p:sp>
        <p:nvSpPr>
          <p:cNvPr id="1187" name="Google Shape;1187;p7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9" name="Google Shape;118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90" name="Google Shape;119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1" name="Google Shape;1191;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2" name="Google Shape;1192;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193" name="Google Shape;1193;p72"/>
          <p:cNvGrpSpPr/>
          <p:nvPr/>
        </p:nvGrpSpPr>
        <p:grpSpPr>
          <a:xfrm>
            <a:off x="457200" y="1378813"/>
            <a:ext cx="776889" cy="621300"/>
            <a:chOff x="457200" y="1378813"/>
            <a:chExt cx="776889" cy="621300"/>
          </a:xfrm>
        </p:grpSpPr>
        <p:sp>
          <p:nvSpPr>
            <p:cNvPr id="1194" name="Google Shape;1194;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95" name="Google Shape;1195;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 name="Google Shape;1196;p72"/>
          <p:cNvGrpSpPr/>
          <p:nvPr/>
        </p:nvGrpSpPr>
        <p:grpSpPr>
          <a:xfrm>
            <a:off x="457200" y="2228725"/>
            <a:ext cx="776889" cy="621300"/>
            <a:chOff x="457200" y="1378813"/>
            <a:chExt cx="776889" cy="621300"/>
          </a:xfrm>
        </p:grpSpPr>
        <p:sp>
          <p:nvSpPr>
            <p:cNvPr id="1197" name="Google Shape;1197;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8" name="Google Shape;1198;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 name="Google Shape;1199;p72"/>
          <p:cNvGrpSpPr/>
          <p:nvPr/>
        </p:nvGrpSpPr>
        <p:grpSpPr>
          <a:xfrm>
            <a:off x="457200" y="3073850"/>
            <a:ext cx="776889" cy="621300"/>
            <a:chOff x="457200" y="1378813"/>
            <a:chExt cx="776889" cy="621300"/>
          </a:xfrm>
        </p:grpSpPr>
        <p:sp>
          <p:nvSpPr>
            <p:cNvPr id="1200" name="Google Shape;1200;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1" name="Google Shape;1201;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2"/>
          <p:cNvGrpSpPr/>
          <p:nvPr/>
        </p:nvGrpSpPr>
        <p:grpSpPr>
          <a:xfrm>
            <a:off x="457200" y="3923750"/>
            <a:ext cx="776889" cy="621300"/>
            <a:chOff x="457200" y="1378813"/>
            <a:chExt cx="776889" cy="621300"/>
          </a:xfrm>
        </p:grpSpPr>
        <p:sp>
          <p:nvSpPr>
            <p:cNvPr id="1203" name="Google Shape;1203;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4" name="Google Shape;1204;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7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6" name="Google Shape;1206;p7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0" name="Google Shape;1210;p7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1" name="Google Shape;1211;p7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2" name="Google Shape;1212;p7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213"/>
        <p:cNvGrpSpPr/>
        <p:nvPr/>
      </p:nvGrpSpPr>
      <p:grpSpPr>
        <a:xfrm>
          <a:off x="0" y="0"/>
          <a:ext cx="0" cy="0"/>
          <a:chOff x="0" y="0"/>
          <a:chExt cx="0" cy="0"/>
        </a:xfrm>
      </p:grpSpPr>
      <p:sp>
        <p:nvSpPr>
          <p:cNvPr id="1214" name="Google Shape;1214;p7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6" name="Google Shape;121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17" name="Google Shape;121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18" name="Google Shape;1218;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9" name="Google Shape;1219;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20" name="Google Shape;1220;p73"/>
          <p:cNvGrpSpPr/>
          <p:nvPr/>
        </p:nvGrpSpPr>
        <p:grpSpPr>
          <a:xfrm>
            <a:off x="457200" y="1300225"/>
            <a:ext cx="776889" cy="621300"/>
            <a:chOff x="457200" y="1378813"/>
            <a:chExt cx="776889" cy="621300"/>
          </a:xfrm>
        </p:grpSpPr>
        <p:sp>
          <p:nvSpPr>
            <p:cNvPr id="1221" name="Google Shape;1221;p7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7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73"/>
          <p:cNvGrpSpPr/>
          <p:nvPr/>
        </p:nvGrpSpPr>
        <p:grpSpPr>
          <a:xfrm>
            <a:off x="457200" y="2000125"/>
            <a:ext cx="776889" cy="621300"/>
            <a:chOff x="457200" y="1378813"/>
            <a:chExt cx="776889" cy="621300"/>
          </a:xfrm>
        </p:grpSpPr>
        <p:sp>
          <p:nvSpPr>
            <p:cNvPr id="1224" name="Google Shape;1224;p7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7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73"/>
          <p:cNvGrpSpPr/>
          <p:nvPr/>
        </p:nvGrpSpPr>
        <p:grpSpPr>
          <a:xfrm>
            <a:off x="457200" y="2692850"/>
            <a:ext cx="776889" cy="621300"/>
            <a:chOff x="457200" y="1378813"/>
            <a:chExt cx="776889" cy="621300"/>
          </a:xfrm>
        </p:grpSpPr>
        <p:sp>
          <p:nvSpPr>
            <p:cNvPr id="1227" name="Google Shape;1227;p7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28" name="Google Shape;1228;p7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73"/>
          <p:cNvGrpSpPr/>
          <p:nvPr/>
        </p:nvGrpSpPr>
        <p:grpSpPr>
          <a:xfrm>
            <a:off x="457200" y="3390350"/>
            <a:ext cx="776889" cy="621300"/>
            <a:chOff x="457200" y="1378813"/>
            <a:chExt cx="776889" cy="621300"/>
          </a:xfrm>
        </p:grpSpPr>
        <p:sp>
          <p:nvSpPr>
            <p:cNvPr id="1230" name="Google Shape;1230;p7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31" name="Google Shape;1231;p7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2" name="Google Shape;1232;p7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3" name="Google Shape;1233;p7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7" name="Google Shape;1237;p7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8" name="Google Shape;1238;p7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39" name="Google Shape;1239;p73"/>
          <p:cNvGrpSpPr/>
          <p:nvPr/>
        </p:nvGrpSpPr>
        <p:grpSpPr>
          <a:xfrm>
            <a:off x="469500" y="4083075"/>
            <a:ext cx="776889" cy="621300"/>
            <a:chOff x="457200" y="1378813"/>
            <a:chExt cx="776889" cy="621300"/>
          </a:xfrm>
        </p:grpSpPr>
        <p:sp>
          <p:nvSpPr>
            <p:cNvPr id="1240" name="Google Shape;1240;p7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1" name="Google Shape;1241;p7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7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4" name="Google Shape;1244;p7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245"/>
        <p:cNvGrpSpPr/>
        <p:nvPr/>
      </p:nvGrpSpPr>
      <p:grpSpPr>
        <a:xfrm>
          <a:off x="0" y="0"/>
          <a:ext cx="0" cy="0"/>
          <a:chOff x="0" y="0"/>
          <a:chExt cx="0" cy="0"/>
        </a:xfrm>
      </p:grpSpPr>
      <p:sp>
        <p:nvSpPr>
          <p:cNvPr id="1246" name="Google Shape;1246;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8" name="Google Shape;1248;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49" name="Google Shape;1249;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1" name="Google Shape;1251;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52" name="Google Shape;1252;p74"/>
          <p:cNvGrpSpPr/>
          <p:nvPr/>
        </p:nvGrpSpPr>
        <p:grpSpPr>
          <a:xfrm>
            <a:off x="457200" y="1237825"/>
            <a:ext cx="776900" cy="486300"/>
            <a:chOff x="457200" y="1466425"/>
            <a:chExt cx="776900" cy="486300"/>
          </a:xfrm>
        </p:grpSpPr>
        <p:sp>
          <p:nvSpPr>
            <p:cNvPr id="1253" name="Google Shape;1253;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54" name="Google Shape;1254;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56" name="Google Shape;1256;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7" name="Google Shape;1257;p74"/>
          <p:cNvGrpSpPr/>
          <p:nvPr/>
        </p:nvGrpSpPr>
        <p:grpSpPr>
          <a:xfrm>
            <a:off x="457200" y="1828900"/>
            <a:ext cx="776900" cy="486300"/>
            <a:chOff x="457200" y="1466425"/>
            <a:chExt cx="776900" cy="486300"/>
          </a:xfrm>
        </p:grpSpPr>
        <p:sp>
          <p:nvSpPr>
            <p:cNvPr id="1258" name="Google Shape;1258;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59" name="Google Shape;1259;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0" name="Google Shape;1260;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1" name="Google Shape;1261;p74"/>
          <p:cNvGrpSpPr/>
          <p:nvPr/>
        </p:nvGrpSpPr>
        <p:grpSpPr>
          <a:xfrm>
            <a:off x="457200" y="2419975"/>
            <a:ext cx="776900" cy="486300"/>
            <a:chOff x="457200" y="1466425"/>
            <a:chExt cx="776900" cy="486300"/>
          </a:xfrm>
        </p:grpSpPr>
        <p:sp>
          <p:nvSpPr>
            <p:cNvPr id="1262" name="Google Shape;12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63" name="Google Shape;12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4" name="Google Shape;1264;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5" name="Google Shape;1265;p74"/>
          <p:cNvGrpSpPr/>
          <p:nvPr/>
        </p:nvGrpSpPr>
        <p:grpSpPr>
          <a:xfrm>
            <a:off x="457200" y="3011050"/>
            <a:ext cx="776900" cy="486300"/>
            <a:chOff x="457200" y="1466425"/>
            <a:chExt cx="776900" cy="486300"/>
          </a:xfrm>
        </p:grpSpPr>
        <p:sp>
          <p:nvSpPr>
            <p:cNvPr id="1266" name="Google Shape;1266;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67" name="Google Shape;1267;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8" name="Google Shape;1268;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9" name="Google Shape;1269;p74"/>
          <p:cNvGrpSpPr/>
          <p:nvPr/>
        </p:nvGrpSpPr>
        <p:grpSpPr>
          <a:xfrm>
            <a:off x="457200" y="3602137"/>
            <a:ext cx="776900" cy="486300"/>
            <a:chOff x="457200" y="1466425"/>
            <a:chExt cx="776900" cy="486300"/>
          </a:xfrm>
        </p:grpSpPr>
        <p:sp>
          <p:nvSpPr>
            <p:cNvPr id="1270" name="Google Shape;127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71" name="Google Shape;127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 name="Google Shape;1272;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74"/>
          <p:cNvGrpSpPr/>
          <p:nvPr/>
        </p:nvGrpSpPr>
        <p:grpSpPr>
          <a:xfrm>
            <a:off x="457200" y="4193262"/>
            <a:ext cx="776900" cy="486300"/>
            <a:chOff x="457200" y="1466425"/>
            <a:chExt cx="776900" cy="486300"/>
          </a:xfrm>
        </p:grpSpPr>
        <p:sp>
          <p:nvSpPr>
            <p:cNvPr id="1274" name="Google Shape;127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75" name="Google Shape;127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7" name="Google Shape;1277;p7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8" name="Google Shape;1278;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9" name="Google Shape;1279;p7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0" name="Google Shape;1280;p7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1" name="Google Shape;1281;p7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282"/>
        <p:cNvGrpSpPr/>
        <p:nvPr/>
      </p:nvGrpSpPr>
      <p:grpSpPr>
        <a:xfrm>
          <a:off x="0" y="0"/>
          <a:ext cx="0" cy="0"/>
          <a:chOff x="0" y="0"/>
          <a:chExt cx="0" cy="0"/>
        </a:xfrm>
      </p:grpSpPr>
      <p:sp>
        <p:nvSpPr>
          <p:cNvPr id="1283" name="Google Shape;1283;p7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5" name="Google Shape;1285;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86" name="Google Shape;1286;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87" name="Google Shape;128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88" name="Google Shape;128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89" name="Google Shape;1289;p75"/>
          <p:cNvGrpSpPr/>
          <p:nvPr/>
        </p:nvGrpSpPr>
        <p:grpSpPr>
          <a:xfrm>
            <a:off x="457200" y="1237825"/>
            <a:ext cx="776900" cy="486300"/>
            <a:chOff x="457200" y="1466425"/>
            <a:chExt cx="776900" cy="486300"/>
          </a:xfrm>
        </p:grpSpPr>
        <p:sp>
          <p:nvSpPr>
            <p:cNvPr id="1290" name="Google Shape;1290;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1" name="Google Shape;1291;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93" name="Google Shape;1293;p7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4" name="Google Shape;1294;p75"/>
          <p:cNvGrpSpPr/>
          <p:nvPr/>
        </p:nvGrpSpPr>
        <p:grpSpPr>
          <a:xfrm>
            <a:off x="457200" y="1828900"/>
            <a:ext cx="776900" cy="486300"/>
            <a:chOff x="457200" y="1466425"/>
            <a:chExt cx="776900" cy="486300"/>
          </a:xfrm>
        </p:grpSpPr>
        <p:sp>
          <p:nvSpPr>
            <p:cNvPr id="1295" name="Google Shape;1295;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96" name="Google Shape;1296;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7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8" name="Google Shape;1298;p75"/>
          <p:cNvGrpSpPr/>
          <p:nvPr/>
        </p:nvGrpSpPr>
        <p:grpSpPr>
          <a:xfrm>
            <a:off x="457200" y="2419975"/>
            <a:ext cx="776900" cy="486300"/>
            <a:chOff x="457200" y="1466425"/>
            <a:chExt cx="776900" cy="486300"/>
          </a:xfrm>
        </p:grpSpPr>
        <p:sp>
          <p:nvSpPr>
            <p:cNvPr id="1299" name="Google Shape;12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0" name="Google Shape;13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7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2" name="Google Shape;1302;p75"/>
          <p:cNvGrpSpPr/>
          <p:nvPr/>
        </p:nvGrpSpPr>
        <p:grpSpPr>
          <a:xfrm>
            <a:off x="457200" y="3011050"/>
            <a:ext cx="776900" cy="486300"/>
            <a:chOff x="457200" y="1466425"/>
            <a:chExt cx="776900" cy="486300"/>
          </a:xfrm>
        </p:grpSpPr>
        <p:sp>
          <p:nvSpPr>
            <p:cNvPr id="1303" name="Google Shape;1303;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04" name="Google Shape;1304;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7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6" name="Google Shape;1306;p75"/>
          <p:cNvGrpSpPr/>
          <p:nvPr/>
        </p:nvGrpSpPr>
        <p:grpSpPr>
          <a:xfrm>
            <a:off x="457200" y="3602137"/>
            <a:ext cx="776900" cy="486300"/>
            <a:chOff x="457200" y="1466425"/>
            <a:chExt cx="776900" cy="486300"/>
          </a:xfrm>
        </p:grpSpPr>
        <p:sp>
          <p:nvSpPr>
            <p:cNvPr id="1307" name="Google Shape;1307;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08" name="Google Shape;1308;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9" name="Google Shape;1309;p7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75"/>
          <p:cNvGrpSpPr/>
          <p:nvPr/>
        </p:nvGrpSpPr>
        <p:grpSpPr>
          <a:xfrm>
            <a:off x="457200" y="4193262"/>
            <a:ext cx="776900" cy="486300"/>
            <a:chOff x="457200" y="1466425"/>
            <a:chExt cx="776900" cy="486300"/>
          </a:xfrm>
        </p:grpSpPr>
        <p:sp>
          <p:nvSpPr>
            <p:cNvPr id="1311" name="Google Shape;1311;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2" name="Google Shape;1312;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7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4" name="Google Shape;1314;p7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5" name="Google Shape;1315;p7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6" name="Google Shape;1316;p7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7" name="Google Shape;1317;p7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8" name="Google Shape;1318;p7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319"/>
        <p:cNvGrpSpPr/>
        <p:nvPr/>
      </p:nvGrpSpPr>
      <p:grpSpPr>
        <a:xfrm>
          <a:off x="0" y="0"/>
          <a:ext cx="0" cy="0"/>
          <a:chOff x="0" y="0"/>
          <a:chExt cx="0" cy="0"/>
        </a:xfrm>
      </p:grpSpPr>
      <p:sp>
        <p:nvSpPr>
          <p:cNvPr id="1320" name="Google Shape;1320;p7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22" name="Google Shape;1322;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23" name="Google Shape;1323;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24" name="Google Shape;132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25" name="Google Shape;132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326" name="Google Shape;1326;p76"/>
          <p:cNvGrpSpPr/>
          <p:nvPr/>
        </p:nvGrpSpPr>
        <p:grpSpPr>
          <a:xfrm>
            <a:off x="457222" y="1149803"/>
            <a:ext cx="713194" cy="446423"/>
            <a:chOff x="457200" y="1466425"/>
            <a:chExt cx="776900" cy="486300"/>
          </a:xfrm>
        </p:grpSpPr>
        <p:sp>
          <p:nvSpPr>
            <p:cNvPr id="1327" name="Google Shape;132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28" name="Google Shape;132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0" name="Google Shape;1330;p7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76"/>
          <p:cNvGrpSpPr/>
          <p:nvPr/>
        </p:nvGrpSpPr>
        <p:grpSpPr>
          <a:xfrm>
            <a:off x="457222" y="1672428"/>
            <a:ext cx="713194" cy="446423"/>
            <a:chOff x="457200" y="1466425"/>
            <a:chExt cx="776900" cy="486300"/>
          </a:xfrm>
        </p:grpSpPr>
        <p:sp>
          <p:nvSpPr>
            <p:cNvPr id="1332" name="Google Shape;1332;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33" name="Google Shape;1333;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7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5" name="Google Shape;1335;p7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76"/>
          <p:cNvGrpSpPr/>
          <p:nvPr/>
        </p:nvGrpSpPr>
        <p:grpSpPr>
          <a:xfrm>
            <a:off x="457197" y="2195578"/>
            <a:ext cx="713194" cy="446423"/>
            <a:chOff x="457200" y="1466425"/>
            <a:chExt cx="776900" cy="486300"/>
          </a:xfrm>
        </p:grpSpPr>
        <p:sp>
          <p:nvSpPr>
            <p:cNvPr id="1337" name="Google Shape;133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38" name="Google Shape;133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0" name="Google Shape;1340;p7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76"/>
          <p:cNvGrpSpPr/>
          <p:nvPr/>
        </p:nvGrpSpPr>
        <p:grpSpPr>
          <a:xfrm>
            <a:off x="457197" y="2718203"/>
            <a:ext cx="713194" cy="446423"/>
            <a:chOff x="457200" y="1466425"/>
            <a:chExt cx="776900" cy="486300"/>
          </a:xfrm>
        </p:grpSpPr>
        <p:sp>
          <p:nvSpPr>
            <p:cNvPr id="1342" name="Google Shape;1342;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43" name="Google Shape;1343;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7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5" name="Google Shape;1345;p7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6"/>
          <p:cNvGrpSpPr/>
          <p:nvPr/>
        </p:nvGrpSpPr>
        <p:grpSpPr>
          <a:xfrm>
            <a:off x="457222" y="3240828"/>
            <a:ext cx="713194" cy="446423"/>
            <a:chOff x="457200" y="1466425"/>
            <a:chExt cx="776900" cy="486300"/>
          </a:xfrm>
        </p:grpSpPr>
        <p:sp>
          <p:nvSpPr>
            <p:cNvPr id="1347" name="Google Shape;134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48" name="Google Shape;134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0" name="Google Shape;1350;p7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6"/>
          <p:cNvGrpSpPr/>
          <p:nvPr/>
        </p:nvGrpSpPr>
        <p:grpSpPr>
          <a:xfrm>
            <a:off x="457222" y="3763453"/>
            <a:ext cx="713194" cy="446423"/>
            <a:chOff x="457200" y="1466425"/>
            <a:chExt cx="776900" cy="486300"/>
          </a:xfrm>
        </p:grpSpPr>
        <p:sp>
          <p:nvSpPr>
            <p:cNvPr id="1352" name="Google Shape;1352;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53" name="Google Shape;1353;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5" name="Google Shape;1355;p7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6"/>
          <p:cNvGrpSpPr/>
          <p:nvPr/>
        </p:nvGrpSpPr>
        <p:grpSpPr>
          <a:xfrm>
            <a:off x="457222" y="4311603"/>
            <a:ext cx="713194" cy="446423"/>
            <a:chOff x="457200" y="1466425"/>
            <a:chExt cx="776900" cy="486300"/>
          </a:xfrm>
        </p:grpSpPr>
        <p:sp>
          <p:nvSpPr>
            <p:cNvPr id="1357" name="Google Shape;1357;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58" name="Google Shape;1358;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0" name="Google Shape;1360;p7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361"/>
        <p:cNvGrpSpPr/>
        <p:nvPr/>
      </p:nvGrpSpPr>
      <p:grpSpPr>
        <a:xfrm>
          <a:off x="0" y="0"/>
          <a:ext cx="0" cy="0"/>
          <a:chOff x="0" y="0"/>
          <a:chExt cx="0" cy="0"/>
        </a:xfrm>
      </p:grpSpPr>
      <p:sp>
        <p:nvSpPr>
          <p:cNvPr id="1362" name="Google Shape;1362;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3" name="Google Shape;1363;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64" name="Google Shape;1364;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65" name="Google Shape;1365;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6" name="Google Shape;1366;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7" name="Google Shape;1367;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7"/>
          <p:cNvGrpSpPr/>
          <p:nvPr/>
        </p:nvGrpSpPr>
        <p:grpSpPr>
          <a:xfrm>
            <a:off x="457427" y="3873038"/>
            <a:ext cx="602564" cy="377174"/>
            <a:chOff x="457200" y="1466425"/>
            <a:chExt cx="776900" cy="486300"/>
          </a:xfrm>
        </p:grpSpPr>
        <p:sp>
          <p:nvSpPr>
            <p:cNvPr id="1369" name="Google Shape;136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70" name="Google Shape;137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2" name="Google Shape;1372;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77"/>
          <p:cNvGrpSpPr/>
          <p:nvPr/>
        </p:nvGrpSpPr>
        <p:grpSpPr>
          <a:xfrm>
            <a:off x="457315" y="4311142"/>
            <a:ext cx="602564" cy="377174"/>
            <a:chOff x="457200" y="1466425"/>
            <a:chExt cx="776900" cy="486300"/>
          </a:xfrm>
        </p:grpSpPr>
        <p:sp>
          <p:nvSpPr>
            <p:cNvPr id="1374" name="Google Shape;137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75" name="Google Shape;137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7" name="Google Shape;1377;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77"/>
          <p:cNvGrpSpPr/>
          <p:nvPr/>
        </p:nvGrpSpPr>
        <p:grpSpPr>
          <a:xfrm>
            <a:off x="457377" y="2996663"/>
            <a:ext cx="602564" cy="377174"/>
            <a:chOff x="457200" y="1466425"/>
            <a:chExt cx="776900" cy="486300"/>
          </a:xfrm>
        </p:grpSpPr>
        <p:sp>
          <p:nvSpPr>
            <p:cNvPr id="1379" name="Google Shape;137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80" name="Google Shape;138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2" name="Google Shape;1382;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7"/>
          <p:cNvGrpSpPr/>
          <p:nvPr/>
        </p:nvGrpSpPr>
        <p:grpSpPr>
          <a:xfrm>
            <a:off x="457265" y="3434767"/>
            <a:ext cx="602564" cy="377174"/>
            <a:chOff x="457200" y="1466425"/>
            <a:chExt cx="776900" cy="486300"/>
          </a:xfrm>
        </p:grpSpPr>
        <p:sp>
          <p:nvSpPr>
            <p:cNvPr id="1384" name="Google Shape;138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85" name="Google Shape;138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7" name="Google Shape;1387;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77"/>
          <p:cNvGrpSpPr/>
          <p:nvPr/>
        </p:nvGrpSpPr>
        <p:grpSpPr>
          <a:xfrm>
            <a:off x="457402" y="2135288"/>
            <a:ext cx="602564" cy="377174"/>
            <a:chOff x="457200" y="1466425"/>
            <a:chExt cx="776900" cy="486300"/>
          </a:xfrm>
        </p:grpSpPr>
        <p:sp>
          <p:nvSpPr>
            <p:cNvPr id="1389" name="Google Shape;138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90" name="Google Shape;139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7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2" name="Google Shape;1392;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7"/>
          <p:cNvGrpSpPr/>
          <p:nvPr/>
        </p:nvGrpSpPr>
        <p:grpSpPr>
          <a:xfrm>
            <a:off x="457290" y="2573392"/>
            <a:ext cx="602564" cy="377174"/>
            <a:chOff x="457200" y="1466425"/>
            <a:chExt cx="776900" cy="486300"/>
          </a:xfrm>
        </p:grpSpPr>
        <p:sp>
          <p:nvSpPr>
            <p:cNvPr id="1394" name="Google Shape;139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95" name="Google Shape;139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7" name="Google Shape;1397;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7"/>
          <p:cNvGrpSpPr/>
          <p:nvPr/>
        </p:nvGrpSpPr>
        <p:grpSpPr>
          <a:xfrm>
            <a:off x="457352" y="1258913"/>
            <a:ext cx="602564" cy="377174"/>
            <a:chOff x="457200" y="1466425"/>
            <a:chExt cx="776900" cy="486300"/>
          </a:xfrm>
        </p:grpSpPr>
        <p:sp>
          <p:nvSpPr>
            <p:cNvPr id="1399" name="Google Shape;1399;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00" name="Google Shape;1400;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2" name="Google Shape;1402;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7"/>
          <p:cNvGrpSpPr/>
          <p:nvPr/>
        </p:nvGrpSpPr>
        <p:grpSpPr>
          <a:xfrm>
            <a:off x="457240" y="1697017"/>
            <a:ext cx="602564" cy="377174"/>
            <a:chOff x="457200" y="1466425"/>
            <a:chExt cx="776900" cy="486300"/>
          </a:xfrm>
        </p:grpSpPr>
        <p:sp>
          <p:nvSpPr>
            <p:cNvPr id="1404" name="Google Shape;1404;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05" name="Google Shape;1405;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7" name="Google Shape;1407;p7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408"/>
        <p:cNvGrpSpPr/>
        <p:nvPr/>
      </p:nvGrpSpPr>
      <p:grpSpPr>
        <a:xfrm>
          <a:off x="0" y="0"/>
          <a:ext cx="0" cy="0"/>
          <a:chOff x="0" y="0"/>
          <a:chExt cx="0" cy="0"/>
        </a:xfrm>
      </p:grpSpPr>
      <p:sp>
        <p:nvSpPr>
          <p:cNvPr id="1409" name="Google Shape;1409;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0" name="Google Shape;1410;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11" name="Google Shape;1411;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12" name="Google Shape;1412;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4" name="Google Shape;1414;p7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78"/>
          <p:cNvGrpSpPr/>
          <p:nvPr/>
        </p:nvGrpSpPr>
        <p:grpSpPr>
          <a:xfrm>
            <a:off x="457427" y="3873038"/>
            <a:ext cx="602564" cy="377174"/>
            <a:chOff x="457200" y="1466425"/>
            <a:chExt cx="776900" cy="486300"/>
          </a:xfrm>
        </p:grpSpPr>
        <p:sp>
          <p:nvSpPr>
            <p:cNvPr id="1416" name="Google Shape;1416;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17" name="Google Shape;1417;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7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9" name="Google Shape;1419;p7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8"/>
          <p:cNvGrpSpPr/>
          <p:nvPr/>
        </p:nvGrpSpPr>
        <p:grpSpPr>
          <a:xfrm>
            <a:off x="457315" y="4311142"/>
            <a:ext cx="602564" cy="377174"/>
            <a:chOff x="457200" y="1466425"/>
            <a:chExt cx="776900" cy="486300"/>
          </a:xfrm>
        </p:grpSpPr>
        <p:sp>
          <p:nvSpPr>
            <p:cNvPr id="1421" name="Google Shape;1421;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22" name="Google Shape;1422;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4" name="Google Shape;1424;p7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8"/>
          <p:cNvGrpSpPr/>
          <p:nvPr/>
        </p:nvGrpSpPr>
        <p:grpSpPr>
          <a:xfrm>
            <a:off x="457377" y="2996663"/>
            <a:ext cx="602564" cy="377174"/>
            <a:chOff x="457200" y="1466425"/>
            <a:chExt cx="776900" cy="486300"/>
          </a:xfrm>
        </p:grpSpPr>
        <p:sp>
          <p:nvSpPr>
            <p:cNvPr id="1426" name="Google Shape;1426;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27" name="Google Shape;1427;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7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9" name="Google Shape;1429;p7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8"/>
          <p:cNvGrpSpPr/>
          <p:nvPr/>
        </p:nvGrpSpPr>
        <p:grpSpPr>
          <a:xfrm>
            <a:off x="457265" y="3434767"/>
            <a:ext cx="602564" cy="377174"/>
            <a:chOff x="457200" y="1466425"/>
            <a:chExt cx="776900" cy="486300"/>
          </a:xfrm>
        </p:grpSpPr>
        <p:sp>
          <p:nvSpPr>
            <p:cNvPr id="1431" name="Google Shape;1431;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32" name="Google Shape;1432;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4" name="Google Shape;1434;p7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78"/>
          <p:cNvGrpSpPr/>
          <p:nvPr/>
        </p:nvGrpSpPr>
        <p:grpSpPr>
          <a:xfrm>
            <a:off x="457402" y="2135288"/>
            <a:ext cx="602564" cy="377174"/>
            <a:chOff x="457200" y="1466425"/>
            <a:chExt cx="776900" cy="486300"/>
          </a:xfrm>
        </p:grpSpPr>
        <p:sp>
          <p:nvSpPr>
            <p:cNvPr id="1436" name="Google Shape;1436;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37" name="Google Shape;1437;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7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9" name="Google Shape;1439;p7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0" name="Google Shape;1440;p78"/>
          <p:cNvGrpSpPr/>
          <p:nvPr/>
        </p:nvGrpSpPr>
        <p:grpSpPr>
          <a:xfrm>
            <a:off x="457290" y="2573392"/>
            <a:ext cx="602564" cy="377174"/>
            <a:chOff x="457200" y="1466425"/>
            <a:chExt cx="776900" cy="486300"/>
          </a:xfrm>
        </p:grpSpPr>
        <p:sp>
          <p:nvSpPr>
            <p:cNvPr id="1441" name="Google Shape;1441;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42" name="Google Shape;1442;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7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4" name="Google Shape;1444;p7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p78"/>
          <p:cNvGrpSpPr/>
          <p:nvPr/>
        </p:nvGrpSpPr>
        <p:grpSpPr>
          <a:xfrm>
            <a:off x="457352" y="1258913"/>
            <a:ext cx="602564" cy="377174"/>
            <a:chOff x="457200" y="1466425"/>
            <a:chExt cx="776900" cy="486300"/>
          </a:xfrm>
        </p:grpSpPr>
        <p:sp>
          <p:nvSpPr>
            <p:cNvPr id="1446" name="Google Shape;1446;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47" name="Google Shape;1447;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7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9" name="Google Shape;1449;p7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0" name="Google Shape;1450;p78"/>
          <p:cNvGrpSpPr/>
          <p:nvPr/>
        </p:nvGrpSpPr>
        <p:grpSpPr>
          <a:xfrm>
            <a:off x="457240" y="1697017"/>
            <a:ext cx="602564" cy="377174"/>
            <a:chOff x="457200" y="1466425"/>
            <a:chExt cx="776900" cy="486300"/>
          </a:xfrm>
        </p:grpSpPr>
        <p:sp>
          <p:nvSpPr>
            <p:cNvPr id="1451" name="Google Shape;1451;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52" name="Google Shape;1452;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7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4" name="Google Shape;1454;p7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455"/>
        <p:cNvGrpSpPr/>
        <p:nvPr/>
      </p:nvGrpSpPr>
      <p:grpSpPr>
        <a:xfrm>
          <a:off x="0" y="0"/>
          <a:ext cx="0" cy="0"/>
          <a:chOff x="0" y="0"/>
          <a:chExt cx="0" cy="0"/>
        </a:xfrm>
      </p:grpSpPr>
      <p:sp>
        <p:nvSpPr>
          <p:cNvPr id="1456" name="Google Shape;1456;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7" name="Google Shape;1457;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58" name="Google Shape;1458;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59" name="Google Shape;1459;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0" name="Google Shape;1460;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1" name="Google Shape;1461;p79"/>
          <p:cNvGrpSpPr/>
          <p:nvPr/>
        </p:nvGrpSpPr>
        <p:grpSpPr>
          <a:xfrm>
            <a:off x="457181" y="1345103"/>
            <a:ext cx="533372" cy="533480"/>
            <a:chOff x="457200" y="1378813"/>
            <a:chExt cx="695400" cy="695450"/>
          </a:xfrm>
        </p:grpSpPr>
        <p:sp>
          <p:nvSpPr>
            <p:cNvPr id="1462" name="Google Shape;1462;p7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3" name="Google Shape;1463;p7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4" name="Google Shape;1464;p7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6" name="Google Shape;1466;p79"/>
          <p:cNvGrpSpPr/>
          <p:nvPr/>
        </p:nvGrpSpPr>
        <p:grpSpPr>
          <a:xfrm>
            <a:off x="3228956" y="1345103"/>
            <a:ext cx="533372" cy="533480"/>
            <a:chOff x="457200" y="1378813"/>
            <a:chExt cx="695400" cy="695450"/>
          </a:xfrm>
        </p:grpSpPr>
        <p:sp>
          <p:nvSpPr>
            <p:cNvPr id="1467" name="Google Shape;1467;p7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68" name="Google Shape;1468;p7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9" name="Google Shape;1469;p7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71" name="Google Shape;1471;p79"/>
          <p:cNvGrpSpPr/>
          <p:nvPr/>
        </p:nvGrpSpPr>
        <p:grpSpPr>
          <a:xfrm>
            <a:off x="6134081" y="1345853"/>
            <a:ext cx="533372" cy="533480"/>
            <a:chOff x="457200" y="1378813"/>
            <a:chExt cx="695400" cy="695450"/>
          </a:xfrm>
        </p:grpSpPr>
        <p:sp>
          <p:nvSpPr>
            <p:cNvPr id="1472" name="Google Shape;1472;p7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73" name="Google Shape;1473;p7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4" name="Google Shape;1474;p7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76" name="Google Shape;1476;p7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477"/>
        <p:cNvGrpSpPr/>
        <p:nvPr/>
      </p:nvGrpSpPr>
      <p:grpSpPr>
        <a:xfrm>
          <a:off x="0" y="0"/>
          <a:ext cx="0" cy="0"/>
          <a:chOff x="0" y="0"/>
          <a:chExt cx="0" cy="0"/>
        </a:xfrm>
      </p:grpSpPr>
      <p:pic>
        <p:nvPicPr>
          <p:cNvPr id="1478" name="Google Shape;1478;p8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79" name="Google Shape;1479;p8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1" name="Google Shape;1481;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82" name="Google Shape;1482;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85" name="Google Shape;1485;p80"/>
          <p:cNvGrpSpPr/>
          <p:nvPr/>
        </p:nvGrpSpPr>
        <p:grpSpPr>
          <a:xfrm>
            <a:off x="457206" y="1421303"/>
            <a:ext cx="533372" cy="533480"/>
            <a:chOff x="457200" y="1378813"/>
            <a:chExt cx="695400" cy="695450"/>
          </a:xfrm>
        </p:grpSpPr>
        <p:sp>
          <p:nvSpPr>
            <p:cNvPr id="1486" name="Google Shape;1486;p8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87" name="Google Shape;1487;p8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8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9" name="Google Shape;1489;p8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0" name="Google Shape;1490;p8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80"/>
          <p:cNvGrpSpPr/>
          <p:nvPr/>
        </p:nvGrpSpPr>
        <p:grpSpPr>
          <a:xfrm>
            <a:off x="4936306" y="1423553"/>
            <a:ext cx="533372" cy="533480"/>
            <a:chOff x="457200" y="1378813"/>
            <a:chExt cx="695400" cy="695450"/>
          </a:xfrm>
        </p:grpSpPr>
        <p:sp>
          <p:nvSpPr>
            <p:cNvPr id="1492" name="Google Shape;1492;p8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93" name="Google Shape;1493;p8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8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5" name="Google Shape;1495;p8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6" name="Google Shape;1496;p8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497"/>
        <p:cNvGrpSpPr/>
        <p:nvPr/>
      </p:nvGrpSpPr>
      <p:grpSpPr>
        <a:xfrm>
          <a:off x="0" y="0"/>
          <a:ext cx="0" cy="0"/>
          <a:chOff x="0" y="0"/>
          <a:chExt cx="0" cy="0"/>
        </a:xfrm>
      </p:grpSpPr>
      <p:sp>
        <p:nvSpPr>
          <p:cNvPr id="1498" name="Google Shape;1498;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9" name="Google Shape;1499;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00" name="Google Shape;1500;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01" name="Google Shape;150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2" name="Google Shape;150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03" name="Google Shape;1503;p8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04" name="Google Shape;1504;p8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09" name="Google Shape;1509;p8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10" name="Google Shape;1510;p8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15" name="Google Shape;1515;p8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16" name="Google Shape;1516;p8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19" name="Google Shape;1519;p8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520" name="Google Shape;1520;p8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1" name="Google Shape;1521;p8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2" name="Google Shape;1522;p8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3" name="Google Shape;1523;p8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524"/>
        <p:cNvGrpSpPr/>
        <p:nvPr/>
      </p:nvGrpSpPr>
      <p:grpSpPr>
        <a:xfrm>
          <a:off x="0" y="0"/>
          <a:ext cx="0" cy="0"/>
          <a:chOff x="0" y="0"/>
          <a:chExt cx="0" cy="0"/>
        </a:xfrm>
      </p:grpSpPr>
      <p:sp>
        <p:nvSpPr>
          <p:cNvPr id="1525" name="Google Shape;1525;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7" name="Google Shape;1527;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28" name="Google Shape;1528;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29" name="Google Shape;152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0" name="Google Shape;153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1" name="Google Shape;153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2" name="Google Shape;153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6" name="Google Shape;153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7" name="Google Shape;153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38" name="Google Shape;1538;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9" name="Google Shape;1539;p8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40" name="Google Shape;1540;p8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41" name="Google Shape;1541;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42" name="Google Shape;1542;p8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543"/>
        <p:cNvGrpSpPr/>
        <p:nvPr/>
      </p:nvGrpSpPr>
      <p:grpSpPr>
        <a:xfrm>
          <a:off x="0" y="0"/>
          <a:ext cx="0" cy="0"/>
          <a:chOff x="0" y="0"/>
          <a:chExt cx="0" cy="0"/>
        </a:xfrm>
      </p:grpSpPr>
      <p:sp>
        <p:nvSpPr>
          <p:cNvPr id="1544" name="Google Shape;1544;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46" name="Google Shape;1546;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47" name="Google Shape;1547;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8" name="Google Shape;154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9" name="Google Shape;154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0" name="Google Shape;155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1" name="Google Shape;155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5" name="Google Shape;155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6" name="Google Shape;155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57" name="Google Shape;1557;p8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58" name="Google Shape;1558;p8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59" name="Google Shape;1559;p8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60" name="Google Shape;1560;p8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61" name="Google Shape;1561;p8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562"/>
        <p:cNvGrpSpPr/>
        <p:nvPr/>
      </p:nvGrpSpPr>
      <p:grpSpPr>
        <a:xfrm>
          <a:off x="0" y="0"/>
          <a:ext cx="0" cy="0"/>
          <a:chOff x="0" y="0"/>
          <a:chExt cx="0" cy="0"/>
        </a:xfrm>
      </p:grpSpPr>
      <p:sp>
        <p:nvSpPr>
          <p:cNvPr id="1563" name="Google Shape;1563;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5" name="Google Shape;1565;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66" name="Google Shape;1566;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67" name="Google Shape;156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8" name="Google Shape;156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9" name="Google Shape;1569;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0" name="Google Shape;1570;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4" name="Google Shape;1574;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5" name="Google Shape;1575;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76" name="Google Shape;1576;p8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77" name="Google Shape;1577;p8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78" name="Google Shape;1578;p8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79" name="Google Shape;1579;p8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
        <p:nvSpPr>
          <p:cNvPr id="1580" name="Google Shape;1580;p8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581"/>
        <p:cNvGrpSpPr/>
        <p:nvPr/>
      </p:nvGrpSpPr>
      <p:grpSpPr>
        <a:xfrm>
          <a:off x="0" y="0"/>
          <a:ext cx="0" cy="0"/>
          <a:chOff x="0" y="0"/>
          <a:chExt cx="0" cy="0"/>
        </a:xfrm>
      </p:grpSpPr>
      <p:sp>
        <p:nvSpPr>
          <p:cNvPr id="1582" name="Google Shape;1582;p8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4" name="Google Shape;158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85" name="Google Shape;158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86" name="Google Shape;1586;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7" name="Google Shape;1587;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8" name="Google Shape;1588;p8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9" name="Google Shape;1589;p8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3" name="Google Shape;1593;p8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4" name="Google Shape;1594;p8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95" name="Google Shape;1595;p8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96" name="Google Shape;1596;p8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97" name="Google Shape;1597;p8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98" name="Google Shape;1598;p8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
        <p:nvSpPr>
          <p:cNvPr id="1599" name="Google Shape;1599;p8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600"/>
        <p:cNvGrpSpPr/>
        <p:nvPr/>
      </p:nvGrpSpPr>
      <p:grpSpPr>
        <a:xfrm>
          <a:off x="0" y="0"/>
          <a:ext cx="0" cy="0"/>
          <a:chOff x="0" y="0"/>
          <a:chExt cx="0" cy="0"/>
        </a:xfrm>
      </p:grpSpPr>
      <p:sp>
        <p:nvSpPr>
          <p:cNvPr id="1601" name="Google Shape;1601;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3" name="Google Shape;1603;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04" name="Google Shape;1604;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05" name="Google Shape;1605;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7" name="Google Shape;1607;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8" name="Google Shape;1608;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2" name="Google Shape;1612;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3" name="Google Shape;1613;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4" name="Google Shape;1614;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16" name="Google Shape;1616;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18" name="Google Shape;1618;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20" name="Google Shape;1620;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21" name="Google Shape;1621;p8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622"/>
        <p:cNvGrpSpPr/>
        <p:nvPr/>
      </p:nvGrpSpPr>
      <p:grpSpPr>
        <a:xfrm>
          <a:off x="0" y="0"/>
          <a:ext cx="0" cy="0"/>
          <a:chOff x="0" y="0"/>
          <a:chExt cx="0" cy="0"/>
        </a:xfrm>
      </p:grpSpPr>
      <p:sp>
        <p:nvSpPr>
          <p:cNvPr id="1623" name="Google Shape;1623;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5" name="Google Shape;1625;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26" name="Google Shape;1626;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27" name="Google Shape;1627;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9" name="Google Shape;1629;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0" name="Google Shape;1630;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4" name="Google Shape;1634;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5" name="Google Shape;1635;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6" name="Google Shape;1636;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38" name="Google Shape;1638;p8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39" name="Google Shape;1639;p8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40" name="Google Shape;1640;p8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41" name="Google Shape;1641;p8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42" name="Google Shape;1642;p8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43" name="Google Shape;1643;p8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644"/>
        <p:cNvGrpSpPr/>
        <p:nvPr/>
      </p:nvGrpSpPr>
      <p:grpSpPr>
        <a:xfrm>
          <a:off x="0" y="0"/>
          <a:ext cx="0" cy="0"/>
          <a:chOff x="0" y="0"/>
          <a:chExt cx="0" cy="0"/>
        </a:xfrm>
      </p:grpSpPr>
      <p:sp>
        <p:nvSpPr>
          <p:cNvPr id="1645" name="Google Shape;1645;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47" name="Google Shape;1647;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48" name="Google Shape;1648;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49" name="Google Shape;1649;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1" name="Google Shape;1651;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2" name="Google Shape;1652;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6" name="Google Shape;1656;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7" name="Google Shape;1657;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8" name="Google Shape;1658;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60" name="Google Shape;1660;p8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61" name="Google Shape;1661;p8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62" name="Google Shape;1662;p8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63" name="Google Shape;1663;p8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64" name="Google Shape;1664;p8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
        <p:nvSpPr>
          <p:cNvPr id="1665" name="Google Shape;1665;p8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666"/>
        <p:cNvGrpSpPr/>
        <p:nvPr/>
      </p:nvGrpSpPr>
      <p:grpSpPr>
        <a:xfrm>
          <a:off x="0" y="0"/>
          <a:ext cx="0" cy="0"/>
          <a:chOff x="0" y="0"/>
          <a:chExt cx="0" cy="0"/>
        </a:xfrm>
      </p:grpSpPr>
      <p:sp>
        <p:nvSpPr>
          <p:cNvPr id="1667" name="Google Shape;1667;p8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69" name="Google Shape;1669;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70" name="Google Shape;1670;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71" name="Google Shape;167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3" name="Google Shape;1673;p8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4" name="Google Shape;1674;p8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8" name="Google Shape;1678;p8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9" name="Google Shape;1679;p8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80" name="Google Shape;1680;p8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82" name="Google Shape;1682;p8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83" name="Google Shape;1683;p8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84" name="Google Shape;1684;p8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85" name="Google Shape;1685;p8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86" name="Google Shape;1686;p8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
        <p:nvSpPr>
          <p:cNvPr id="1687" name="Google Shape;1687;p8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688"/>
        <p:cNvGrpSpPr/>
        <p:nvPr/>
      </p:nvGrpSpPr>
      <p:grpSpPr>
        <a:xfrm>
          <a:off x="0" y="0"/>
          <a:ext cx="0" cy="0"/>
          <a:chOff x="0" y="0"/>
          <a:chExt cx="0" cy="0"/>
        </a:xfrm>
      </p:grpSpPr>
      <p:sp>
        <p:nvSpPr>
          <p:cNvPr id="1689" name="Google Shape;1689;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1" name="Google Shape;1691;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92" name="Google Shape;1692;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4" name="Google Shape;169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5" name="Google Shape;1695;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6" name="Google Shape;1696;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2" name="Google Shape;1702;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3" name="Google Shape;1703;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4" name="Google Shape;1704;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5" name="Google Shape;1705;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06" name="Google Shape;1706;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07" name="Google Shape;1707;p9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708" name="Google Shape;1708;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09" name="Google Shape;1709;p9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710" name="Google Shape;1710;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1" name="Google Shape;1711;p9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
        <p:nvSpPr>
          <p:cNvPr id="1712" name="Google Shape;1712;p9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713"/>
        <p:cNvGrpSpPr/>
        <p:nvPr/>
      </p:nvGrpSpPr>
      <p:grpSpPr>
        <a:xfrm>
          <a:off x="0" y="0"/>
          <a:ext cx="0" cy="0"/>
          <a:chOff x="0" y="0"/>
          <a:chExt cx="0" cy="0"/>
        </a:xfrm>
      </p:grpSpPr>
      <p:sp>
        <p:nvSpPr>
          <p:cNvPr id="1714" name="Google Shape;1714;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16" name="Google Shape;1716;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17" name="Google Shape;1717;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18" name="Google Shape;171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9" name="Google Shape;171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0" name="Google Shape;1720;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1" name="Google Shape;1721;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7" name="Google Shape;1727;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8" name="Google Shape;1728;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9" name="Google Shape;1729;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30" name="Google Shape;1730;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31" name="Google Shape;1731;p9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32" name="Google Shape;1732;p9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33" name="Google Shape;1733;p9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34" name="Google Shape;1734;p9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35" name="Google Shape;1735;p9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36" name="Google Shape;1736;p9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
        <p:nvSpPr>
          <p:cNvPr id="1737" name="Google Shape;1737;p9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1738"/>
        <p:cNvGrpSpPr/>
        <p:nvPr/>
      </p:nvGrpSpPr>
      <p:grpSpPr>
        <a:xfrm>
          <a:off x="0" y="0"/>
          <a:ext cx="0" cy="0"/>
          <a:chOff x="0" y="0"/>
          <a:chExt cx="0" cy="0"/>
        </a:xfrm>
      </p:grpSpPr>
      <p:sp>
        <p:nvSpPr>
          <p:cNvPr id="1739" name="Google Shape;1739;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1" name="Google Shape;1741;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42" name="Google Shape;1742;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43" name="Google Shape;1743;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4" name="Google Shape;1744;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5" name="Google Shape;1745;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6" name="Google Shape;1746;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2" name="Google Shape;1752;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3" name="Google Shape;1753;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4" name="Google Shape;1754;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5" name="Google Shape;1755;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56" name="Google Shape;1756;p9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57" name="Google Shape;1757;p9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58" name="Google Shape;1758;p9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59" name="Google Shape;1759;p9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60" name="Google Shape;1760;p9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61" name="Google Shape;1761;p9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
        <p:nvSpPr>
          <p:cNvPr id="1762" name="Google Shape;1762;p9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1763"/>
        <p:cNvGrpSpPr/>
        <p:nvPr/>
      </p:nvGrpSpPr>
      <p:grpSpPr>
        <a:xfrm>
          <a:off x="0" y="0"/>
          <a:ext cx="0" cy="0"/>
          <a:chOff x="0" y="0"/>
          <a:chExt cx="0" cy="0"/>
        </a:xfrm>
      </p:grpSpPr>
      <p:sp>
        <p:nvSpPr>
          <p:cNvPr id="1764" name="Google Shape;1764;p9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66" name="Google Shape;1766;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67" name="Google Shape;1767;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latin typeface="Roboto"/>
                <a:ea typeface="Roboto"/>
                <a:cs typeface="Roboto"/>
                <a:sym typeface="Roboto"/>
              </a:defRPr>
            </a:lvl1pPr>
            <a:lvl2pPr lvl="1" algn="r" rtl="0">
              <a:buNone/>
              <a:defRPr sz="600">
                <a:latin typeface="Roboto"/>
                <a:ea typeface="Roboto"/>
                <a:cs typeface="Roboto"/>
                <a:sym typeface="Roboto"/>
              </a:defRPr>
            </a:lvl2pPr>
            <a:lvl3pPr lvl="2" algn="r" rtl="0">
              <a:buNone/>
              <a:defRPr sz="600">
                <a:latin typeface="Roboto"/>
                <a:ea typeface="Roboto"/>
                <a:cs typeface="Roboto"/>
                <a:sym typeface="Roboto"/>
              </a:defRPr>
            </a:lvl3pPr>
            <a:lvl4pPr lvl="3" algn="r" rtl="0">
              <a:buNone/>
              <a:defRPr sz="600">
                <a:latin typeface="Roboto"/>
                <a:ea typeface="Roboto"/>
                <a:cs typeface="Roboto"/>
                <a:sym typeface="Roboto"/>
              </a:defRPr>
            </a:lvl4pPr>
            <a:lvl5pPr lvl="4" algn="r" rtl="0">
              <a:buNone/>
              <a:defRPr sz="600">
                <a:latin typeface="Roboto"/>
                <a:ea typeface="Roboto"/>
                <a:cs typeface="Roboto"/>
                <a:sym typeface="Roboto"/>
              </a:defRPr>
            </a:lvl5pPr>
            <a:lvl6pPr lvl="5" algn="r" rtl="0">
              <a:buNone/>
              <a:defRPr sz="600">
                <a:latin typeface="Roboto"/>
                <a:ea typeface="Roboto"/>
                <a:cs typeface="Roboto"/>
                <a:sym typeface="Roboto"/>
              </a:defRPr>
            </a:lvl6pPr>
            <a:lvl7pPr lvl="6" algn="r" rtl="0">
              <a:buNone/>
              <a:defRPr sz="600">
                <a:latin typeface="Roboto"/>
                <a:ea typeface="Roboto"/>
                <a:cs typeface="Roboto"/>
                <a:sym typeface="Roboto"/>
              </a:defRPr>
            </a:lvl7pPr>
            <a:lvl8pPr lvl="7" algn="r" rtl="0">
              <a:buNone/>
              <a:defRPr sz="600">
                <a:latin typeface="Roboto"/>
                <a:ea typeface="Roboto"/>
                <a:cs typeface="Roboto"/>
                <a:sym typeface="Roboto"/>
              </a:defRPr>
            </a:lvl8pPr>
            <a:lvl9pPr lvl="8" algn="r" rtl="0">
              <a:buNone/>
              <a:defRPr sz="6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None/>
            </a:pPr>
            <a:endParaRPr/>
          </a:p>
        </p:txBody>
      </p:sp>
      <p:cxnSp>
        <p:nvCxnSpPr>
          <p:cNvPr id="1769" name="Google Shape;1769;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1" name="Google Shape;1771;p9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2" name="Google Shape;1772;p9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9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9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8" name="Google Shape;1778;p9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9" name="Google Shape;1779;p9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80" name="Google Shape;1780;p9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81" name="Google Shape;1781;p9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82" name="Google Shape;1782;p9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83" name="Google Shape;1783;p9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84" name="Google Shape;1784;p9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85" name="Google Shape;1785;p9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86" name="Google Shape;1786;p9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87" name="Google Shape;1787;p9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1788"/>
        <p:cNvGrpSpPr/>
        <p:nvPr/>
      </p:nvGrpSpPr>
      <p:grpSpPr>
        <a:xfrm>
          <a:off x="0" y="0"/>
          <a:ext cx="0" cy="0"/>
          <a:chOff x="0" y="0"/>
          <a:chExt cx="0" cy="0"/>
        </a:xfrm>
      </p:grpSpPr>
      <p:sp>
        <p:nvSpPr>
          <p:cNvPr id="1789" name="Google Shape;1789;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1" name="Google Shape;1791;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92" name="Google Shape;1792;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93" name="Google Shape;1793;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94" name="Google Shape;1794;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5" name="Google Shape;1795;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6" name="Google Shape;1796;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8" name="Google Shape;1798;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0" name="Google Shape;1800;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2" name="Google Shape;1802;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4" name="Google Shape;1804;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6" name="Google Shape;1806;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08" name="Google Shape;1808;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09" name="Google Shape;1809;p9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810" name="Google Shape;1810;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1" name="Google Shape;1811;p9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812" name="Google Shape;1812;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3" name="Google Shape;1813;p9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814" name="Google Shape;1814;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15" name="Google Shape;1815;p9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1816"/>
        <p:cNvGrpSpPr/>
        <p:nvPr/>
      </p:nvGrpSpPr>
      <p:grpSpPr>
        <a:xfrm>
          <a:off x="0" y="0"/>
          <a:ext cx="0" cy="0"/>
          <a:chOff x="0" y="0"/>
          <a:chExt cx="0" cy="0"/>
        </a:xfrm>
      </p:grpSpPr>
      <p:sp>
        <p:nvSpPr>
          <p:cNvPr id="1817" name="Google Shape;1817;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19" name="Google Shape;181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20" name="Google Shape;182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21" name="Google Shape;1821;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2" name="Google Shape;1822;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3" name="Google Shape;1823;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4" name="Google Shape;1824;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6" name="Google Shape;1826;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8" name="Google Shape;1828;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0" name="Google Shape;1830;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2" name="Google Shape;1832;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4" name="Google Shape;1834;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36" name="Google Shape;1836;p9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37" name="Google Shape;1837;p9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38" name="Google Shape;1838;p9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39" name="Google Shape;1839;p9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40" name="Google Shape;1840;p9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41" name="Google Shape;1841;p9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42" name="Google Shape;1842;p9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43" name="Google Shape;1843;p9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1844"/>
        <p:cNvGrpSpPr/>
        <p:nvPr/>
      </p:nvGrpSpPr>
      <p:grpSpPr>
        <a:xfrm>
          <a:off x="0" y="0"/>
          <a:ext cx="0" cy="0"/>
          <a:chOff x="0" y="0"/>
          <a:chExt cx="0" cy="0"/>
        </a:xfrm>
      </p:grpSpPr>
      <p:sp>
        <p:nvSpPr>
          <p:cNvPr id="1845" name="Google Shape;1845;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47" name="Google Shape;1847;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48" name="Google Shape;1848;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49" name="Google Shape;1849;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0" name="Google Shape;1850;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1" name="Google Shape;1851;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2" name="Google Shape;1852;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4" name="Google Shape;1854;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6" name="Google Shape;1856;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8" name="Google Shape;1858;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60" name="Google Shape;1860;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62" name="Google Shape;1862;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64" name="Google Shape;1864;p9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65" name="Google Shape;1865;p9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66" name="Google Shape;1866;p9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67" name="Google Shape;1867;p9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68" name="Google Shape;1868;p9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69" name="Google Shape;1869;p9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70" name="Google Shape;1870;p9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
        <p:nvSpPr>
          <p:cNvPr id="1871" name="Google Shape;1871;p9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1872"/>
        <p:cNvGrpSpPr/>
        <p:nvPr/>
      </p:nvGrpSpPr>
      <p:grpSpPr>
        <a:xfrm>
          <a:off x="0" y="0"/>
          <a:ext cx="0" cy="0"/>
          <a:chOff x="0" y="0"/>
          <a:chExt cx="0" cy="0"/>
        </a:xfrm>
      </p:grpSpPr>
      <p:sp>
        <p:nvSpPr>
          <p:cNvPr id="1873" name="Google Shape;1873;p9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5" name="Google Shape;1875;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76" name="Google Shape;187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77" name="Google Shape;187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8" name="Google Shape;187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9" name="Google Shape;1879;p9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0" name="Google Shape;1880;p9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9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2" name="Google Shape;1882;p9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9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4" name="Google Shape;1884;p9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6" name="Google Shape;1886;p9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8" name="Google Shape;1888;p9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90" name="Google Shape;1890;p9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92" name="Google Shape;1892;p9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93" name="Google Shape;1893;p9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94" name="Google Shape;1894;p9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95" name="Google Shape;1895;p9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96" name="Google Shape;1896;p9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97" name="Google Shape;1897;p9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98" name="Google Shape;1898;p9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
        <p:nvSpPr>
          <p:cNvPr id="1899" name="Google Shape;1899;p9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1900"/>
        <p:cNvGrpSpPr/>
        <p:nvPr/>
      </p:nvGrpSpPr>
      <p:grpSpPr>
        <a:xfrm>
          <a:off x="0" y="0"/>
          <a:ext cx="0" cy="0"/>
          <a:chOff x="0" y="0"/>
          <a:chExt cx="0" cy="0"/>
        </a:xfrm>
      </p:grpSpPr>
      <p:sp>
        <p:nvSpPr>
          <p:cNvPr id="1901" name="Google Shape;190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2" name="Google Shape;190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03" name="Google Shape;190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4" name="Google Shape;1904;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05" name="Google Shape;1905;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6" name="Google Shape;1906;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8" name="Google Shape;1908;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0" name="Google Shape;1910;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2" name="Google Shape;1912;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4" name="Google Shape;1914;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6" name="Google Shape;1916;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8" name="Google Shape;1918;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20" name="Google Shape;1920;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22" name="Google Shape;1922;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23" name="Google Shape;1923;p9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24" name="Google Shape;1924;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25" name="Google Shape;1925;p9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26" name="Google Shape;1926;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27" name="Google Shape;1927;p9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28" name="Google Shape;1928;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29" name="Google Shape;1929;p9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
        <p:nvSpPr>
          <p:cNvPr id="1930" name="Google Shape;1930;p9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1931"/>
        <p:cNvGrpSpPr/>
        <p:nvPr/>
      </p:nvGrpSpPr>
      <p:grpSpPr>
        <a:xfrm>
          <a:off x="0" y="0"/>
          <a:ext cx="0" cy="0"/>
          <a:chOff x="0" y="0"/>
          <a:chExt cx="0" cy="0"/>
        </a:xfrm>
      </p:grpSpPr>
      <p:sp>
        <p:nvSpPr>
          <p:cNvPr id="1932" name="Google Shape;1932;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3" name="Google Shape;1933;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34" name="Google Shape;1934;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35" name="Google Shape;1935;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36" name="Google Shape;1936;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7" name="Google Shape;1937;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9" name="Google Shape;1939;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1" name="Google Shape;1941;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3" name="Google Shape;1943;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5" name="Google Shape;1945;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7" name="Google Shape;1947;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9" name="Google Shape;1949;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51" name="Google Shape;1951;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53" name="Google Shape;1953;p9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54" name="Google Shape;1954;p9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55" name="Google Shape;1955;p9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56" name="Google Shape;1956;p9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57" name="Google Shape;1957;p9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58" name="Google Shape;1958;p9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59" name="Google Shape;1959;p9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60" name="Google Shape;1960;p9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
        <p:nvSpPr>
          <p:cNvPr id="1961" name="Google Shape;1961;p9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1962"/>
        <p:cNvGrpSpPr/>
        <p:nvPr/>
      </p:nvGrpSpPr>
      <p:grpSpPr>
        <a:xfrm>
          <a:off x="0" y="0"/>
          <a:ext cx="0" cy="0"/>
          <a:chOff x="0" y="0"/>
          <a:chExt cx="0" cy="0"/>
        </a:xfrm>
      </p:grpSpPr>
      <p:sp>
        <p:nvSpPr>
          <p:cNvPr id="1963" name="Google Shape;1963;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4" name="Google Shape;1964;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65" name="Google Shape;1965;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66" name="Google Shape;1966;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67" name="Google Shape;1967;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8" name="Google Shape;1968;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0" name="Google Shape;1970;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2" name="Google Shape;1972;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4" name="Google Shape;1974;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6" name="Google Shape;1976;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8" name="Google Shape;1978;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80" name="Google Shape;1980;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82" name="Google Shape;1982;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84" name="Google Shape;1984;p10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85" name="Google Shape;1985;p10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86" name="Google Shape;1986;p10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87" name="Google Shape;1987;p10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88" name="Google Shape;1988;p10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89" name="Google Shape;1989;p10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90" name="Google Shape;1990;p10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91" name="Google Shape;1991;p10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
        <p:nvSpPr>
          <p:cNvPr id="1992" name="Google Shape;1992;p10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1993"/>
        <p:cNvGrpSpPr/>
        <p:nvPr/>
      </p:nvGrpSpPr>
      <p:grpSpPr>
        <a:xfrm>
          <a:off x="0" y="0"/>
          <a:ext cx="0" cy="0"/>
          <a:chOff x="0" y="0"/>
          <a:chExt cx="0" cy="0"/>
        </a:xfrm>
      </p:grpSpPr>
      <p:sp>
        <p:nvSpPr>
          <p:cNvPr id="1994" name="Google Shape;1994;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5" name="Google Shape;1995;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96" name="Google Shape;1996;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97" name="Google Shape;1997;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98" name="Google Shape;1998;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9" name="Google Shape;1999;p10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0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1" name="Google Shape;2001;p10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0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3" name="Google Shape;2003;p10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0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5" name="Google Shape;2005;p10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0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7" name="Google Shape;2007;p10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0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9" name="Google Shape;2009;p10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0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11" name="Google Shape;2011;p10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0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13" name="Google Shape;2013;p10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0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15" name="Google Shape;2015;p10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16" name="Google Shape;2016;p10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17" name="Google Shape;2017;p10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18" name="Google Shape;2018;p10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19" name="Google Shape;2019;p10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20" name="Google Shape;2020;p10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21" name="Google Shape;2021;p10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22" name="Google Shape;2022;p10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
        <p:nvSpPr>
          <p:cNvPr id="2023" name="Google Shape;2023;p10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theme" Target="../theme/theme2.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607659" y="495119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oding-boot-camp/Cybersecurity-Lesson-Plans/blob/jlow3939-patch-1/1-Lesson-Plans/Unit-Networks101/4b/resources/DHCPAttack.pcap"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6.xml"/><Relationship Id="rId5" Type="http://schemas.openxmlformats.org/officeDocument/2006/relationships/image" Target="../media/image56.jpg"/><Relationship Id="rId4" Type="http://schemas.openxmlformats.org/officeDocument/2006/relationships/hyperlink" Target="http://www.youtube.com/watch?v=5ZDLqbCjad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109"/>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Networking 2, Day 1</a:t>
            </a:r>
            <a:endParaRPr/>
          </a:p>
        </p:txBody>
      </p:sp>
      <p:sp>
        <p:nvSpPr>
          <p:cNvPr id="2075" name="Google Shape;2075;p109"/>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IPs and Protocols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18"/>
          <p:cNvSpPr txBox="1">
            <a:spLocks noGrp="1"/>
          </p:cNvSpPr>
          <p:nvPr>
            <p:ph type="title"/>
          </p:nvPr>
        </p:nvSpPr>
        <p:spPr>
          <a:xfrm>
            <a:off x="237100" y="1906650"/>
            <a:ext cx="8595300" cy="97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Let’s visualize these four steps</a:t>
            </a:r>
            <a:br>
              <a:rPr lang="en">
                <a:latin typeface="Roboto Light"/>
                <a:ea typeface="Roboto Light"/>
                <a:cs typeface="Roboto Light"/>
                <a:sym typeface="Roboto Light"/>
              </a:rPr>
            </a:br>
            <a:r>
              <a:rPr lang="en">
                <a:latin typeface="Roboto Light"/>
                <a:ea typeface="Roboto Light"/>
                <a:cs typeface="Roboto Light"/>
                <a:sym typeface="Roboto Light"/>
              </a:rPr>
              <a:t>using PCAP files in </a:t>
            </a:r>
            <a:r>
              <a:rPr lang="en">
                <a:latin typeface="Roboto"/>
                <a:ea typeface="Roboto"/>
                <a:cs typeface="Roboto"/>
                <a:sym typeface="Roboto"/>
              </a:rPr>
              <a:t>Wireshark</a:t>
            </a:r>
            <a:r>
              <a:rPr lang="en">
                <a:latin typeface="Roboto Light"/>
                <a:ea typeface="Roboto Light"/>
                <a:cs typeface="Roboto Light"/>
                <a:sym typeface="Roboto Light"/>
              </a:rPr>
              <a:t>.</a:t>
            </a:r>
            <a:endParaRPr>
              <a:latin typeface="Roboto Light"/>
              <a:ea typeface="Roboto Light"/>
              <a:cs typeface="Roboto Light"/>
              <a:sym typeface="Roboto Light"/>
            </a:endParaRPr>
          </a:p>
        </p:txBody>
      </p:sp>
      <p:sp>
        <p:nvSpPr>
          <p:cNvPr id="2219" name="Google Shape;2219;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11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25" name="Google Shape;2225;p11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DHCP Walkthrough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12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a:t>
            </a:r>
            <a:endParaRPr/>
          </a:p>
        </p:txBody>
      </p:sp>
      <p:sp>
        <p:nvSpPr>
          <p:cNvPr id="2231" name="Google Shape;2231;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pic>
        <p:nvPicPr>
          <p:cNvPr id="2236" name="Google Shape;2236;p1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37" name="Google Shape;2237;p121"/>
          <p:cNvSpPr/>
          <p:nvPr/>
        </p:nvSpPr>
        <p:spPr>
          <a:xfrm rot="10800000">
            <a:off x="8227" y="3484836"/>
            <a:ext cx="9118548" cy="1658664"/>
          </a:xfrm>
          <a:prstGeom prst="flowChartDocument">
            <a:avLst/>
          </a:prstGeom>
          <a:solidFill>
            <a:srgbClr val="F08D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8" name="Google Shape;2238;p121"/>
          <p:cNvPicPr preferRelativeResize="0"/>
          <p:nvPr/>
        </p:nvPicPr>
        <p:blipFill rotWithShape="1">
          <a:blip r:embed="rId4">
            <a:alphaModFix/>
          </a:blip>
          <a:srcRect t="27954" b="22045"/>
          <a:stretch/>
        </p:blipFill>
        <p:spPr>
          <a:xfrm>
            <a:off x="-60950" y="1621600"/>
            <a:ext cx="9144000" cy="2571750"/>
          </a:xfrm>
          <a:prstGeom prst="rect">
            <a:avLst/>
          </a:prstGeom>
          <a:noFill/>
          <a:ln>
            <a:noFill/>
          </a:ln>
        </p:spPr>
      </p:pic>
      <p:sp>
        <p:nvSpPr>
          <p:cNvPr id="2239" name="Google Shape;2239;p121"/>
          <p:cNvSpPr/>
          <p:nvPr/>
        </p:nvSpPr>
        <p:spPr>
          <a:xfrm rot="10800000">
            <a:off x="5143775" y="2990425"/>
            <a:ext cx="1363500" cy="374700"/>
          </a:xfrm>
          <a:prstGeom prst="rightArrow">
            <a:avLst>
              <a:gd name="adj1" fmla="val 50000"/>
              <a:gd name="adj2" fmla="val 50000"/>
            </a:avLst>
          </a:prstGeom>
          <a:solidFill>
            <a:srgbClr val="8FD2F7">
              <a:alpha val="93850"/>
            </a:srgbClr>
          </a:solidFill>
          <a:ln w="19050"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1"/>
          <p:cNvSpPr/>
          <p:nvPr/>
        </p:nvSpPr>
        <p:spPr>
          <a:xfrm>
            <a:off x="2576000" y="3748000"/>
            <a:ext cx="1363500" cy="374700"/>
          </a:xfrm>
          <a:prstGeom prst="rightArrow">
            <a:avLst>
              <a:gd name="adj1" fmla="val 50000"/>
              <a:gd name="adj2" fmla="val 50000"/>
            </a:avLst>
          </a:prstGeom>
          <a:solidFill>
            <a:srgbClr val="8FD2F7">
              <a:alpha val="93850"/>
            </a:srgbClr>
          </a:solidFill>
          <a:ln w="19050"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1"/>
          <p:cNvSpPr/>
          <p:nvPr/>
        </p:nvSpPr>
        <p:spPr>
          <a:xfrm>
            <a:off x="5143775" y="3748000"/>
            <a:ext cx="1363500" cy="374700"/>
          </a:xfrm>
          <a:prstGeom prst="rightArrow">
            <a:avLst>
              <a:gd name="adj1" fmla="val 50000"/>
              <a:gd name="adj2" fmla="val 50000"/>
            </a:avLst>
          </a:prstGeom>
          <a:solidFill>
            <a:srgbClr val="8FD2F7">
              <a:alpha val="93850"/>
            </a:srgbClr>
          </a:solidFill>
          <a:ln w="19050"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1"/>
          <p:cNvSpPr txBox="1">
            <a:spLocks noGrp="1"/>
          </p:cNvSpPr>
          <p:nvPr>
            <p:ph type="subTitle" idx="1"/>
          </p:nvPr>
        </p:nvSpPr>
        <p:spPr>
          <a:xfrm>
            <a:off x="494425" y="452700"/>
            <a:ext cx="4904400" cy="1221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The device now has a private IP address, but it still needs to connect to </a:t>
            </a:r>
            <a:br>
              <a:rPr lang="en">
                <a:solidFill>
                  <a:srgbClr val="FFFFFF"/>
                </a:solidFill>
              </a:rPr>
            </a:br>
            <a:r>
              <a:rPr lang="en">
                <a:solidFill>
                  <a:srgbClr val="FFFFFF"/>
                </a:solidFill>
              </a:rPr>
              <a:t>a WAN in order to access public data like websites. </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243" name="Google Shape;2243;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
        <p:nvSpPr>
          <p:cNvPr id="2244" name="Google Shape;2244;p121"/>
          <p:cNvSpPr txBox="1"/>
          <p:nvPr/>
        </p:nvSpPr>
        <p:spPr>
          <a:xfrm>
            <a:off x="5398825" y="1674600"/>
            <a:ext cx="1004700" cy="14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rgbClr val="4FC0FF"/>
                </a:solidFill>
                <a:latin typeface="Roboto Black"/>
                <a:ea typeface="Roboto Black"/>
                <a:cs typeface="Roboto Black"/>
                <a:sym typeface="Roboto Black"/>
              </a:rPr>
              <a:t>?</a:t>
            </a:r>
            <a:endParaRPr sz="9600">
              <a:solidFill>
                <a:srgbClr val="4FC0FF"/>
              </a:solidFill>
              <a:latin typeface="Roboto Black"/>
              <a:ea typeface="Roboto Black"/>
              <a:cs typeface="Roboto Black"/>
              <a:sym typeface="Robot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
        <p:nvSpPr>
          <p:cNvPr id="2250" name="Google Shape;2250;p122"/>
          <p:cNvSpPr txBox="1"/>
          <p:nvPr/>
        </p:nvSpPr>
        <p:spPr>
          <a:xfrm>
            <a:off x="2466400" y="1748275"/>
            <a:ext cx="5113800" cy="177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Network Address Translation (NAT)</a:t>
            </a:r>
            <a:r>
              <a:rPr lang="en" sz="2400">
                <a:solidFill>
                  <a:schemeClr val="dk1"/>
                </a:solidFill>
                <a:latin typeface="Roboto Light"/>
                <a:ea typeface="Roboto Light"/>
                <a:cs typeface="Roboto Light"/>
                <a:sym typeface="Roboto Light"/>
              </a:rPr>
              <a:t> is a method of mapping a private </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IP address to a public IP address </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and vice versa. </a:t>
            </a:r>
            <a:endParaRPr sz="2400" b="1">
              <a:latin typeface="Roboto"/>
              <a:ea typeface="Roboto"/>
              <a:cs typeface="Roboto"/>
              <a:sym typeface="Roboto"/>
            </a:endParaRPr>
          </a:p>
        </p:txBody>
      </p:sp>
      <p:pic>
        <p:nvPicPr>
          <p:cNvPr id="2251" name="Google Shape;2251;p122"/>
          <p:cNvPicPr preferRelativeResize="0"/>
          <p:nvPr/>
        </p:nvPicPr>
        <p:blipFill>
          <a:blip r:embed="rId3">
            <a:alphaModFix/>
          </a:blip>
          <a:stretch>
            <a:fillRect/>
          </a:stretch>
        </p:blipFill>
        <p:spPr>
          <a:xfrm>
            <a:off x="1458300" y="1932800"/>
            <a:ext cx="873450" cy="12778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55"/>
        <p:cNvGrpSpPr/>
        <p:nvPr/>
      </p:nvGrpSpPr>
      <p:grpSpPr>
        <a:xfrm>
          <a:off x="0" y="0"/>
          <a:ext cx="0" cy="0"/>
          <a:chOff x="0" y="0"/>
          <a:chExt cx="0" cy="0"/>
        </a:xfrm>
      </p:grpSpPr>
      <p:sp>
        <p:nvSpPr>
          <p:cNvPr id="2256" name="Google Shape;2256;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NAT</a:t>
            </a:r>
            <a:endParaRPr/>
          </a:p>
        </p:txBody>
      </p:sp>
      <p:sp>
        <p:nvSpPr>
          <p:cNvPr id="2257" name="Google Shape;2257;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Mappings gets stored in a </a:t>
            </a:r>
            <a:r>
              <a:rPr lang="en" b="1"/>
              <a:t>Network Address Translation Table</a:t>
            </a:r>
            <a:r>
              <a:rPr lang="en"/>
              <a:t>. </a:t>
            </a:r>
            <a:endParaRPr/>
          </a:p>
        </p:txBody>
      </p:sp>
      <p:sp>
        <p:nvSpPr>
          <p:cNvPr id="2258" name="Google Shape;2258;p123"/>
          <p:cNvSpPr txBox="1">
            <a:spLocks noGrp="1"/>
          </p:cNvSpPr>
          <p:nvPr>
            <p:ph type="body" idx="3"/>
          </p:nvPr>
        </p:nvSpPr>
        <p:spPr>
          <a:xfrm>
            <a:off x="0" y="1294450"/>
            <a:ext cx="4386300" cy="29010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t>NAT tables are managed by the router, considered the gateway between private and public networks. </a:t>
            </a:r>
            <a:endParaRPr/>
          </a:p>
          <a:p>
            <a:pPr marL="0" lvl="0" indent="0" algn="l" rtl="0">
              <a:lnSpc>
                <a:spcPct val="115000"/>
              </a:lnSpc>
              <a:spcBef>
                <a:spcPts val="800"/>
              </a:spcBef>
              <a:spcAft>
                <a:spcPts val="0"/>
              </a:spcAft>
              <a:buClr>
                <a:schemeClr val="dk1"/>
              </a:buClr>
              <a:buSzPts val="1100"/>
              <a:buFont typeface="Arial"/>
              <a:buNone/>
            </a:pPr>
            <a:r>
              <a:rPr lang="en"/>
              <a:t>NAT touches several OSI layers, but it's main task is IP address translation, so it primarily works on Layer 3: Network. </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2259" name="Google Shape;2259;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pic>
        <p:nvPicPr>
          <p:cNvPr id="2260" name="Google Shape;2260;p123"/>
          <p:cNvPicPr preferRelativeResize="0"/>
          <p:nvPr/>
        </p:nvPicPr>
        <p:blipFill>
          <a:blip r:embed="rId3">
            <a:alphaModFix/>
          </a:blip>
          <a:stretch>
            <a:fillRect/>
          </a:stretch>
        </p:blipFill>
        <p:spPr>
          <a:xfrm>
            <a:off x="2667200" y="1201375"/>
            <a:ext cx="6202476" cy="413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1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Step-by-Step Walkthrough</a:t>
            </a:r>
            <a:endParaRPr/>
          </a:p>
        </p:txBody>
      </p:sp>
      <p:sp>
        <p:nvSpPr>
          <p:cNvPr id="2266" name="Google Shape;2266;p12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We’ll walk through the steps of NAT using the following scenario: </a:t>
            </a:r>
            <a:endParaRPr/>
          </a:p>
        </p:txBody>
      </p:sp>
      <p:sp>
        <p:nvSpPr>
          <p:cNvPr id="2267" name="Google Shape;2267;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
        <p:nvSpPr>
          <p:cNvPr id="2268" name="Google Shape;2268;p12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24"/>
          <p:cNvSpPr txBox="1">
            <a:spLocks noGrp="1"/>
          </p:cNvSpPr>
          <p:nvPr>
            <p:ph type="subTitle" idx="1"/>
          </p:nvPr>
        </p:nvSpPr>
        <p:spPr>
          <a:xfrm>
            <a:off x="75" y="1406926"/>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Your computer, with the private IP </a:t>
            </a:r>
            <a:r>
              <a:rPr lang="en" sz="1800">
                <a:solidFill>
                  <a:schemeClr val="dk1"/>
                </a:solidFill>
                <a:latin typeface="Inconsolata"/>
                <a:ea typeface="Inconsolata"/>
                <a:cs typeface="Inconsolata"/>
                <a:sym typeface="Inconsolata"/>
              </a:rPr>
              <a:t>10.0.0.5</a:t>
            </a:r>
            <a:r>
              <a:rPr lang="en" sz="1800">
                <a:solidFill>
                  <a:schemeClr val="dk1"/>
                </a:solidFill>
                <a:latin typeface="Roboto"/>
                <a:ea typeface="Roboto"/>
                <a:cs typeface="Roboto"/>
                <a:sym typeface="Roboto"/>
              </a:rPr>
              <a:t>, </a:t>
            </a:r>
            <a:r>
              <a:rPr lang="en" sz="1600">
                <a:solidFill>
                  <a:schemeClr val="dk1"/>
                </a:solidFill>
                <a:latin typeface="Roboto"/>
                <a:ea typeface="Roboto"/>
                <a:cs typeface="Roboto"/>
                <a:sym typeface="Roboto"/>
              </a:rPr>
              <a:t>is trying to access the webpage google.com, which has the public IP </a:t>
            </a:r>
            <a:r>
              <a:rPr lang="en" sz="1800">
                <a:solidFill>
                  <a:schemeClr val="dk1"/>
                </a:solidFill>
                <a:latin typeface="Inconsolata"/>
                <a:ea typeface="Inconsolata"/>
                <a:cs typeface="Inconsolata"/>
                <a:sym typeface="Inconsolata"/>
              </a:rPr>
              <a:t>74.0.0.1</a:t>
            </a:r>
            <a:r>
              <a:rPr lang="en" sz="1600">
                <a:solidFill>
                  <a:schemeClr val="dk1"/>
                </a:solidFill>
                <a:latin typeface="Roboto"/>
                <a:ea typeface="Roboto"/>
                <a:cs typeface="Roboto"/>
                <a:sym typeface="Roboto"/>
              </a:rPr>
              <a:t>.</a:t>
            </a:r>
            <a:endParaRPr sz="1600"/>
          </a:p>
        </p:txBody>
      </p:sp>
      <p:sp>
        <p:nvSpPr>
          <p:cNvPr id="2270" name="Google Shape;2270;p12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24"/>
          <p:cNvSpPr txBox="1">
            <a:spLocks noGrp="1"/>
          </p:cNvSpPr>
          <p:nvPr>
            <p:ph type="subTitle" idx="2"/>
          </p:nvPr>
        </p:nvSpPr>
        <p:spPr>
          <a:xfrm>
            <a:off x="-12225" y="2219150"/>
            <a:ext cx="9168600" cy="62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Your network’s public IP address is </a:t>
            </a:r>
            <a:r>
              <a:rPr lang="en" sz="1800">
                <a:solidFill>
                  <a:schemeClr val="dk1"/>
                </a:solidFill>
                <a:latin typeface="Inconsolata"/>
                <a:ea typeface="Inconsolata"/>
                <a:cs typeface="Inconsolata"/>
                <a:sym typeface="Inconsolata"/>
              </a:rPr>
              <a:t>32.0.0.1</a:t>
            </a:r>
            <a:r>
              <a:rPr lang="en" sz="1600">
                <a:solidFill>
                  <a:schemeClr val="dk1"/>
                </a:solidFill>
                <a:latin typeface="Roboto"/>
                <a:ea typeface="Roboto"/>
                <a:cs typeface="Roboto"/>
                <a:sym typeface="Roboto"/>
              </a:rPr>
              <a:t>.</a:t>
            </a:r>
            <a:endParaRPr sz="1600"/>
          </a:p>
        </p:txBody>
      </p:sp>
      <p:pic>
        <p:nvPicPr>
          <p:cNvPr id="2272" name="Google Shape;2272;p124"/>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273" name="Google Shape;2273;p124"/>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77"/>
        <p:cNvGrpSpPr/>
        <p:nvPr/>
      </p:nvGrpSpPr>
      <p:grpSpPr>
        <a:xfrm>
          <a:off x="0" y="0"/>
          <a:ext cx="0" cy="0"/>
          <a:chOff x="0" y="0"/>
          <a:chExt cx="0" cy="0"/>
        </a:xfrm>
      </p:grpSpPr>
      <p:sp>
        <p:nvSpPr>
          <p:cNvPr id="2278" name="Google Shape;2278;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One: Creating the Packet</a:t>
            </a:r>
            <a:endParaRPr/>
          </a:p>
        </p:txBody>
      </p:sp>
      <p:sp>
        <p:nvSpPr>
          <p:cNvPr id="2279" name="Google Shape;2279;p1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First, your computer creates a packet with the following info: </a:t>
            </a:r>
            <a:endParaRPr/>
          </a:p>
        </p:txBody>
      </p:sp>
      <p:sp>
        <p:nvSpPr>
          <p:cNvPr id="2280" name="Google Shape;2280;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graphicFrame>
        <p:nvGraphicFramePr>
          <p:cNvPr id="2281" name="Google Shape;2281;p125"/>
          <p:cNvGraphicFramePr/>
          <p:nvPr/>
        </p:nvGraphicFramePr>
        <p:xfrm>
          <a:off x="503050" y="2876200"/>
          <a:ext cx="3540850" cy="1326790"/>
        </p:xfrm>
        <a:graphic>
          <a:graphicData uri="http://schemas.openxmlformats.org/drawingml/2006/table">
            <a:tbl>
              <a:tblPr>
                <a:noFill/>
                <a:tableStyleId>{B75578EE-64D3-4AEB-9124-6BCE835AD789}</a:tableStyleId>
              </a:tblPr>
              <a:tblGrid>
                <a:gridCol w="2043050">
                  <a:extLst>
                    <a:ext uri="{9D8B030D-6E8A-4147-A177-3AD203B41FA5}">
                      <a16:colId xmlns:a16="http://schemas.microsoft.com/office/drawing/2014/main" val="20000"/>
                    </a:ext>
                  </a:extLst>
                </a:gridCol>
                <a:gridCol w="1497800">
                  <a:extLst>
                    <a:ext uri="{9D8B030D-6E8A-4147-A177-3AD203B41FA5}">
                      <a16:colId xmlns:a16="http://schemas.microsoft.com/office/drawing/2014/main" val="20001"/>
                    </a:ext>
                  </a:extLst>
                </a:gridCol>
              </a:tblGrid>
              <a:tr h="403300">
                <a:tc gridSpan="2">
                  <a:txBody>
                    <a:bodyPr/>
                    <a:lstStyle/>
                    <a:p>
                      <a:pPr marL="0" lvl="0" indent="0" algn="ctr" rtl="0">
                        <a:spcBef>
                          <a:spcPts val="0"/>
                        </a:spcBef>
                        <a:spcAft>
                          <a:spcPts val="0"/>
                        </a:spcAft>
                        <a:buNone/>
                      </a:pPr>
                      <a:r>
                        <a:rPr lang="en" sz="1600">
                          <a:latin typeface="Roboto Medium"/>
                          <a:ea typeface="Roboto Medium"/>
                          <a:cs typeface="Roboto Medium"/>
                          <a:sym typeface="Roboto Medium"/>
                        </a:rPr>
                        <a:t>Packet</a:t>
                      </a:r>
                      <a:endParaRPr sz="1600">
                        <a:latin typeface="Roboto Medium"/>
                        <a:ea typeface="Roboto Medium"/>
                        <a:cs typeface="Roboto Medium"/>
                        <a:sym typeface="Roboto Medium"/>
                      </a:endParaRPr>
                    </a:p>
                  </a:txBody>
                  <a:tcPr marL="91425" marR="91425" marT="91425" marB="91425">
                    <a:solidFill>
                      <a:srgbClr val="E69138"/>
                    </a:solidFill>
                  </a:tcPr>
                </a:tc>
                <a:tc hMerge="1">
                  <a:txBody>
                    <a:bodyPr/>
                    <a:lstStyle/>
                    <a:p>
                      <a:endParaRPr lang="en-US"/>
                    </a:p>
                  </a:txBody>
                  <a:tcPr/>
                </a:tc>
                <a:extLst>
                  <a:ext uri="{0D108BD9-81ED-4DB2-BD59-A6C34878D82A}">
                    <a16:rowId xmlns:a16="http://schemas.microsoft.com/office/drawing/2014/main" val="10000"/>
                  </a:ext>
                </a:extLst>
              </a:tr>
              <a:tr h="450050">
                <a:tc>
                  <a:txBody>
                    <a:bodyPr/>
                    <a:lstStyle/>
                    <a:p>
                      <a:pPr marL="0" lvl="0" indent="0" algn="l" rtl="0">
                        <a:spcBef>
                          <a:spcPts val="0"/>
                        </a:spcBef>
                        <a:spcAft>
                          <a:spcPts val="0"/>
                        </a:spcAft>
                        <a:buNone/>
                      </a:pPr>
                      <a:r>
                        <a:rPr lang="en">
                          <a:latin typeface="Roboto"/>
                          <a:ea typeface="Roboto"/>
                          <a:cs typeface="Roboto"/>
                          <a:sym typeface="Roboto"/>
                        </a:rPr>
                        <a:t>Destination IP and Port</a:t>
                      </a:r>
                      <a:endParaRPr>
                        <a:latin typeface="Roboto"/>
                        <a:ea typeface="Roboto"/>
                        <a:cs typeface="Roboto"/>
                        <a:sym typeface="Roboto"/>
                      </a:endParaRPr>
                    </a:p>
                  </a:txBody>
                  <a:tcPr marL="91425" marR="91425" marT="91425" marB="0">
                    <a:solidFill>
                      <a:srgbClr val="FCE5CD"/>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74.0.0.1:80</a:t>
                      </a:r>
                      <a:endParaRPr>
                        <a:latin typeface="Inconsolata"/>
                        <a:ea typeface="Inconsolata"/>
                        <a:cs typeface="Inconsolata"/>
                        <a:sym typeface="Inconsolata"/>
                      </a:endParaRPr>
                    </a:p>
                  </a:txBody>
                  <a:tcPr marL="91425" marR="91425" marT="91425" marB="0">
                    <a:solidFill>
                      <a:srgbClr val="FCE5CD"/>
                    </a:solidFill>
                  </a:tcPr>
                </a:tc>
                <a:extLst>
                  <a:ext uri="{0D108BD9-81ED-4DB2-BD59-A6C34878D82A}">
                    <a16:rowId xmlns:a16="http://schemas.microsoft.com/office/drawing/2014/main" val="10001"/>
                  </a:ext>
                </a:extLst>
              </a:tr>
              <a:tr h="450050">
                <a:tc>
                  <a:txBody>
                    <a:bodyPr/>
                    <a:lstStyle/>
                    <a:p>
                      <a:pPr marL="0" lvl="0" indent="0" algn="l" rtl="0">
                        <a:spcBef>
                          <a:spcPts val="0"/>
                        </a:spcBef>
                        <a:spcAft>
                          <a:spcPts val="0"/>
                        </a:spcAft>
                        <a:buNone/>
                      </a:pPr>
                      <a:r>
                        <a:rPr lang="en">
                          <a:latin typeface="Roboto"/>
                          <a:ea typeface="Roboto"/>
                          <a:cs typeface="Roboto"/>
                          <a:sym typeface="Roboto"/>
                        </a:rPr>
                        <a:t>Source IP and Port</a:t>
                      </a:r>
                      <a:endParaRPr>
                        <a:latin typeface="Roboto"/>
                        <a:ea typeface="Roboto"/>
                        <a:cs typeface="Roboto"/>
                        <a:sym typeface="Roboto"/>
                      </a:endParaRPr>
                    </a:p>
                  </a:txBody>
                  <a:tcPr marL="91425" marR="91425" marT="91425" marB="0">
                    <a:solidFill>
                      <a:srgbClr val="FCE5CD"/>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10.0.0.5:49200</a:t>
                      </a:r>
                      <a:endParaRPr>
                        <a:latin typeface="Inconsolata"/>
                        <a:ea typeface="Inconsolata"/>
                        <a:cs typeface="Inconsolata"/>
                        <a:sym typeface="Inconsolata"/>
                      </a:endParaRPr>
                    </a:p>
                  </a:txBody>
                  <a:tcPr marL="91425" marR="91425" marT="91425" marB="0">
                    <a:solidFill>
                      <a:srgbClr val="FCE5CD"/>
                    </a:solidFill>
                  </a:tcPr>
                </a:tc>
                <a:extLst>
                  <a:ext uri="{0D108BD9-81ED-4DB2-BD59-A6C34878D82A}">
                    <a16:rowId xmlns:a16="http://schemas.microsoft.com/office/drawing/2014/main" val="10002"/>
                  </a:ext>
                </a:extLst>
              </a:tr>
            </a:tbl>
          </a:graphicData>
        </a:graphic>
      </p:graphicFrame>
      <p:sp>
        <p:nvSpPr>
          <p:cNvPr id="2282" name="Google Shape;2282;p125"/>
          <p:cNvSpPr/>
          <p:nvPr/>
        </p:nvSpPr>
        <p:spPr>
          <a:xfrm>
            <a:off x="1141275" y="1237825"/>
            <a:ext cx="7728300" cy="486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25"/>
          <p:cNvSpPr txBox="1">
            <a:spLocks noGrp="1"/>
          </p:cNvSpPr>
          <p:nvPr>
            <p:ph type="subTitle" idx="1"/>
          </p:nvPr>
        </p:nvSpPr>
        <p:spPr>
          <a:xfrm>
            <a:off x="-12150" y="1316525"/>
            <a:ext cx="6200400" cy="404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Destination IP and port: </a:t>
            </a:r>
            <a:r>
              <a:rPr lang="en" sz="1400" dirty="0">
                <a:solidFill>
                  <a:schemeClr val="dk1"/>
                </a:solidFill>
                <a:latin typeface="Inconsolata"/>
                <a:ea typeface="Inconsolata"/>
                <a:cs typeface="Inconsolata"/>
                <a:sym typeface="Inconsolata"/>
              </a:rPr>
              <a:t>74.0.0.1:80</a:t>
            </a:r>
            <a:endParaRPr sz="1400" dirty="0"/>
          </a:p>
        </p:txBody>
      </p:sp>
      <p:sp>
        <p:nvSpPr>
          <p:cNvPr id="2284" name="Google Shape;2284;p125"/>
          <p:cNvSpPr/>
          <p:nvPr/>
        </p:nvSpPr>
        <p:spPr>
          <a:xfrm>
            <a:off x="1141350" y="1828900"/>
            <a:ext cx="7728300" cy="486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25"/>
          <p:cNvSpPr txBox="1">
            <a:spLocks noGrp="1"/>
          </p:cNvSpPr>
          <p:nvPr>
            <p:ph type="subTitle" idx="2"/>
          </p:nvPr>
        </p:nvSpPr>
        <p:spPr>
          <a:xfrm>
            <a:off x="-12100" y="1890850"/>
            <a:ext cx="5873400" cy="404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Source IP and port: </a:t>
            </a:r>
            <a:r>
              <a:rPr lang="en" sz="1400" dirty="0">
                <a:solidFill>
                  <a:schemeClr val="dk1"/>
                </a:solidFill>
                <a:latin typeface="Inconsolata"/>
                <a:ea typeface="Inconsolata"/>
                <a:cs typeface="Inconsolata"/>
                <a:sym typeface="Inconsolata"/>
              </a:rPr>
              <a:t>10.0.0.5:49200</a:t>
            </a:r>
            <a:endParaRPr sz="1400" dirty="0"/>
          </a:p>
        </p:txBody>
      </p:sp>
      <p:pic>
        <p:nvPicPr>
          <p:cNvPr id="2286" name="Google Shape;2286;p125"/>
          <p:cNvPicPr preferRelativeResize="0"/>
          <p:nvPr/>
        </p:nvPicPr>
        <p:blipFill rotWithShape="1">
          <a:blip r:embed="rId3">
            <a:alphaModFix/>
          </a:blip>
          <a:srcRect t="1774" b="1765"/>
          <a:stretch/>
        </p:blipFill>
        <p:spPr>
          <a:xfrm>
            <a:off x="429768" y="1261872"/>
            <a:ext cx="577805" cy="446400"/>
          </a:xfrm>
          <a:prstGeom prst="rect">
            <a:avLst/>
          </a:prstGeom>
          <a:noFill/>
          <a:ln>
            <a:noFill/>
          </a:ln>
        </p:spPr>
      </p:pic>
      <p:pic>
        <p:nvPicPr>
          <p:cNvPr id="2287" name="Google Shape;2287;p125"/>
          <p:cNvPicPr preferRelativeResize="0"/>
          <p:nvPr/>
        </p:nvPicPr>
        <p:blipFill rotWithShape="1">
          <a:blip r:embed="rId3">
            <a:alphaModFix/>
          </a:blip>
          <a:srcRect t="1774" b="1765"/>
          <a:stretch/>
        </p:blipFill>
        <p:spPr>
          <a:xfrm>
            <a:off x="429768" y="1848847"/>
            <a:ext cx="577805" cy="44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91"/>
        <p:cNvGrpSpPr/>
        <p:nvPr/>
      </p:nvGrpSpPr>
      <p:grpSpPr>
        <a:xfrm>
          <a:off x="0" y="0"/>
          <a:ext cx="0" cy="0"/>
          <a:chOff x="0" y="0"/>
          <a:chExt cx="0" cy="0"/>
        </a:xfrm>
      </p:grpSpPr>
      <p:sp>
        <p:nvSpPr>
          <p:cNvPr id="2292" name="Google Shape;2292;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Two: Packet to NAT Table</a:t>
            </a:r>
            <a:endParaRPr/>
          </a:p>
        </p:txBody>
      </p:sp>
      <p:sp>
        <p:nvSpPr>
          <p:cNvPr id="2293" name="Google Shape;2293;p126"/>
          <p:cNvSpPr txBox="1">
            <a:spLocks noGrp="1"/>
          </p:cNvSpPr>
          <p:nvPr>
            <p:ph type="subTitle" idx="1"/>
          </p:nvPr>
        </p:nvSpPr>
        <p:spPr>
          <a:xfrm>
            <a:off x="0" y="675975"/>
            <a:ext cx="8150100" cy="750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packet will be sent to the internal router, which creates a record in the NAT table. </a:t>
            </a:r>
            <a:endParaRPr/>
          </a:p>
        </p:txBody>
      </p:sp>
      <p:sp>
        <p:nvSpPr>
          <p:cNvPr id="2294" name="Google Shape;2294;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pic>
        <p:nvPicPr>
          <p:cNvPr id="2295" name="Google Shape;2295;p126"/>
          <p:cNvPicPr preferRelativeResize="0"/>
          <p:nvPr/>
        </p:nvPicPr>
        <p:blipFill>
          <a:blip r:embed="rId3">
            <a:alphaModFix/>
          </a:blip>
          <a:stretch>
            <a:fillRect/>
          </a:stretch>
        </p:blipFill>
        <p:spPr>
          <a:xfrm>
            <a:off x="5562762" y="1426662"/>
            <a:ext cx="2253978" cy="1502649"/>
          </a:xfrm>
          <a:prstGeom prst="rect">
            <a:avLst/>
          </a:prstGeom>
          <a:noFill/>
          <a:ln>
            <a:noFill/>
          </a:ln>
        </p:spPr>
      </p:pic>
      <p:sp>
        <p:nvSpPr>
          <p:cNvPr id="2296" name="Google Shape;2296;p126"/>
          <p:cNvSpPr/>
          <p:nvPr/>
        </p:nvSpPr>
        <p:spPr>
          <a:xfrm>
            <a:off x="4122975" y="3341475"/>
            <a:ext cx="773100" cy="6084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97" name="Google Shape;2297;p126"/>
          <p:cNvGraphicFramePr/>
          <p:nvPr/>
        </p:nvGraphicFramePr>
        <p:xfrm>
          <a:off x="503050" y="2876200"/>
          <a:ext cx="3540850" cy="1326790"/>
        </p:xfrm>
        <a:graphic>
          <a:graphicData uri="http://schemas.openxmlformats.org/drawingml/2006/table">
            <a:tbl>
              <a:tblPr>
                <a:noFill/>
                <a:tableStyleId>{B75578EE-64D3-4AEB-9124-6BCE835AD789}</a:tableStyleId>
              </a:tblPr>
              <a:tblGrid>
                <a:gridCol w="2043050">
                  <a:extLst>
                    <a:ext uri="{9D8B030D-6E8A-4147-A177-3AD203B41FA5}">
                      <a16:colId xmlns:a16="http://schemas.microsoft.com/office/drawing/2014/main" val="20000"/>
                    </a:ext>
                  </a:extLst>
                </a:gridCol>
                <a:gridCol w="1497800">
                  <a:extLst>
                    <a:ext uri="{9D8B030D-6E8A-4147-A177-3AD203B41FA5}">
                      <a16:colId xmlns:a16="http://schemas.microsoft.com/office/drawing/2014/main" val="20001"/>
                    </a:ext>
                  </a:extLst>
                </a:gridCol>
              </a:tblGrid>
              <a:tr h="403300">
                <a:tc gridSpan="2">
                  <a:txBody>
                    <a:bodyPr/>
                    <a:lstStyle/>
                    <a:p>
                      <a:pPr marL="0" lvl="0" indent="0" algn="ctr" rtl="0">
                        <a:spcBef>
                          <a:spcPts val="0"/>
                        </a:spcBef>
                        <a:spcAft>
                          <a:spcPts val="0"/>
                        </a:spcAft>
                        <a:buNone/>
                      </a:pPr>
                      <a:r>
                        <a:rPr lang="en" sz="1600">
                          <a:latin typeface="Roboto Medium"/>
                          <a:ea typeface="Roboto Medium"/>
                          <a:cs typeface="Roboto Medium"/>
                          <a:sym typeface="Roboto Medium"/>
                        </a:rPr>
                        <a:t>Packet from Private IP</a:t>
                      </a:r>
                      <a:endParaRPr sz="1600">
                        <a:latin typeface="Roboto Medium"/>
                        <a:ea typeface="Roboto Medium"/>
                        <a:cs typeface="Roboto Medium"/>
                        <a:sym typeface="Roboto Medium"/>
                      </a:endParaRPr>
                    </a:p>
                  </a:txBody>
                  <a:tcPr marL="91425" marR="91425" marT="91425" marB="91425">
                    <a:solidFill>
                      <a:srgbClr val="E69138"/>
                    </a:solidFill>
                  </a:tcPr>
                </a:tc>
                <a:tc hMerge="1">
                  <a:txBody>
                    <a:bodyPr/>
                    <a:lstStyle/>
                    <a:p>
                      <a:endParaRPr lang="en-US"/>
                    </a:p>
                  </a:txBody>
                  <a:tcPr/>
                </a:tc>
                <a:extLst>
                  <a:ext uri="{0D108BD9-81ED-4DB2-BD59-A6C34878D82A}">
                    <a16:rowId xmlns:a16="http://schemas.microsoft.com/office/drawing/2014/main" val="10000"/>
                  </a:ext>
                </a:extLst>
              </a:tr>
              <a:tr h="450050">
                <a:tc>
                  <a:txBody>
                    <a:bodyPr/>
                    <a:lstStyle/>
                    <a:p>
                      <a:pPr marL="0" lvl="0" indent="0" algn="l" rtl="0">
                        <a:spcBef>
                          <a:spcPts val="0"/>
                        </a:spcBef>
                        <a:spcAft>
                          <a:spcPts val="0"/>
                        </a:spcAft>
                        <a:buNone/>
                      </a:pPr>
                      <a:r>
                        <a:rPr lang="en">
                          <a:latin typeface="Roboto"/>
                          <a:ea typeface="Roboto"/>
                          <a:cs typeface="Roboto"/>
                          <a:sym typeface="Roboto"/>
                        </a:rPr>
                        <a:t>Destination IP and Port</a:t>
                      </a:r>
                      <a:endParaRPr>
                        <a:latin typeface="Roboto"/>
                        <a:ea typeface="Roboto"/>
                        <a:cs typeface="Roboto"/>
                        <a:sym typeface="Roboto"/>
                      </a:endParaRPr>
                    </a:p>
                  </a:txBody>
                  <a:tcPr marL="91425" marR="91425" marT="91425" marB="0">
                    <a:solidFill>
                      <a:srgbClr val="FCE5CD"/>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74.0.0.1:80</a:t>
                      </a:r>
                      <a:endParaRPr>
                        <a:latin typeface="Inconsolata"/>
                        <a:ea typeface="Inconsolata"/>
                        <a:cs typeface="Inconsolata"/>
                        <a:sym typeface="Inconsolata"/>
                      </a:endParaRPr>
                    </a:p>
                  </a:txBody>
                  <a:tcPr marL="91425" marR="91425" marT="91425" marB="0">
                    <a:solidFill>
                      <a:srgbClr val="FCE5CD"/>
                    </a:solidFill>
                  </a:tcPr>
                </a:tc>
                <a:extLst>
                  <a:ext uri="{0D108BD9-81ED-4DB2-BD59-A6C34878D82A}">
                    <a16:rowId xmlns:a16="http://schemas.microsoft.com/office/drawing/2014/main" val="10001"/>
                  </a:ext>
                </a:extLst>
              </a:tr>
              <a:tr h="450050">
                <a:tc>
                  <a:txBody>
                    <a:bodyPr/>
                    <a:lstStyle/>
                    <a:p>
                      <a:pPr marL="0" lvl="0" indent="0" algn="l" rtl="0">
                        <a:spcBef>
                          <a:spcPts val="0"/>
                        </a:spcBef>
                        <a:spcAft>
                          <a:spcPts val="0"/>
                        </a:spcAft>
                        <a:buNone/>
                      </a:pPr>
                      <a:r>
                        <a:rPr lang="en">
                          <a:latin typeface="Roboto"/>
                          <a:ea typeface="Roboto"/>
                          <a:cs typeface="Roboto"/>
                          <a:sym typeface="Roboto"/>
                        </a:rPr>
                        <a:t>Source IP and Port</a:t>
                      </a:r>
                      <a:endParaRPr>
                        <a:latin typeface="Roboto"/>
                        <a:ea typeface="Roboto"/>
                        <a:cs typeface="Roboto"/>
                        <a:sym typeface="Roboto"/>
                      </a:endParaRPr>
                    </a:p>
                  </a:txBody>
                  <a:tcPr marL="91425" marR="91425" marT="91425" marB="0">
                    <a:solidFill>
                      <a:srgbClr val="FCE5CD"/>
                    </a:solidFill>
                  </a:tcPr>
                </a:tc>
                <a:tc>
                  <a:txBody>
                    <a:bodyPr/>
                    <a:lstStyle/>
                    <a:p>
                      <a:pPr marL="0" lvl="0" indent="0" algn="l" rtl="0">
                        <a:spcBef>
                          <a:spcPts val="0"/>
                        </a:spcBef>
                        <a:spcAft>
                          <a:spcPts val="0"/>
                        </a:spcAft>
                        <a:buNone/>
                      </a:pPr>
                      <a:r>
                        <a:rPr lang="en">
                          <a:latin typeface="Inconsolata"/>
                          <a:ea typeface="Inconsolata"/>
                          <a:cs typeface="Inconsolata"/>
                          <a:sym typeface="Inconsolata"/>
                        </a:rPr>
                        <a:t>10.0.0.5:49200</a:t>
                      </a:r>
                      <a:endParaRPr>
                        <a:latin typeface="Inconsolata"/>
                        <a:ea typeface="Inconsolata"/>
                        <a:cs typeface="Inconsolata"/>
                        <a:sym typeface="Inconsolata"/>
                      </a:endParaRPr>
                    </a:p>
                  </a:txBody>
                  <a:tcPr marL="91425" marR="91425" marT="91425" marB="0">
                    <a:solidFill>
                      <a:srgbClr val="FCE5CD"/>
                    </a:solidFill>
                  </a:tcPr>
                </a:tc>
                <a:extLst>
                  <a:ext uri="{0D108BD9-81ED-4DB2-BD59-A6C34878D82A}">
                    <a16:rowId xmlns:a16="http://schemas.microsoft.com/office/drawing/2014/main" val="10002"/>
                  </a:ext>
                </a:extLst>
              </a:tr>
            </a:tbl>
          </a:graphicData>
        </a:graphic>
      </p:graphicFrame>
      <p:graphicFrame>
        <p:nvGraphicFramePr>
          <p:cNvPr id="2298" name="Google Shape;2298;p126"/>
          <p:cNvGraphicFramePr/>
          <p:nvPr/>
        </p:nvGraphicFramePr>
        <p:xfrm>
          <a:off x="4975150" y="2876200"/>
          <a:ext cx="3540850" cy="1326790"/>
        </p:xfrm>
        <a:graphic>
          <a:graphicData uri="http://schemas.openxmlformats.org/drawingml/2006/table">
            <a:tbl>
              <a:tblPr>
                <a:noFill/>
                <a:tableStyleId>{B75578EE-64D3-4AEB-9124-6BCE835AD789}</a:tableStyleId>
              </a:tblPr>
              <a:tblGrid>
                <a:gridCol w="1740025">
                  <a:extLst>
                    <a:ext uri="{9D8B030D-6E8A-4147-A177-3AD203B41FA5}">
                      <a16:colId xmlns:a16="http://schemas.microsoft.com/office/drawing/2014/main" val="20000"/>
                    </a:ext>
                  </a:extLst>
                </a:gridCol>
                <a:gridCol w="1800825">
                  <a:extLst>
                    <a:ext uri="{9D8B030D-6E8A-4147-A177-3AD203B41FA5}">
                      <a16:colId xmlns:a16="http://schemas.microsoft.com/office/drawing/2014/main" val="20001"/>
                    </a:ext>
                  </a:extLst>
                </a:gridCol>
              </a:tblGrid>
              <a:tr h="403300">
                <a:tc gridSpan="2">
                  <a:txBody>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NAT Translation Table</a:t>
                      </a:r>
                      <a:endParaRPr sz="1600">
                        <a:solidFill>
                          <a:srgbClr val="FFFFFF"/>
                        </a:solidFill>
                        <a:latin typeface="Roboto Medium"/>
                        <a:ea typeface="Roboto Medium"/>
                        <a:cs typeface="Roboto Medium"/>
                        <a:sym typeface="Roboto Medium"/>
                      </a:endParaRPr>
                    </a:p>
                  </a:txBody>
                  <a:tcPr marL="91425" marR="91425" marT="91425" marB="91425">
                    <a:lnB w="9525" cap="flat" cmpd="sng">
                      <a:solidFill>
                        <a:srgbClr val="9E9E9E"/>
                      </a:solidFill>
                      <a:prstDash val="solid"/>
                      <a:round/>
                      <a:headEnd type="none" w="sm" len="sm"/>
                      <a:tailEnd type="none" w="sm" len="sm"/>
                    </a:lnB>
                    <a:solidFill>
                      <a:srgbClr val="1C4587"/>
                    </a:solidFill>
                  </a:tcPr>
                </a:tc>
                <a:tc hMerge="1">
                  <a:txBody>
                    <a:bodyPr/>
                    <a:lstStyle/>
                    <a:p>
                      <a:endParaRPr lang="en-US"/>
                    </a:p>
                  </a:txBody>
                  <a:tcPr/>
                </a:tc>
                <a:extLst>
                  <a:ext uri="{0D108BD9-81ED-4DB2-BD59-A6C34878D82A}">
                    <a16:rowId xmlns:a16="http://schemas.microsoft.com/office/drawing/2014/main" val="10000"/>
                  </a:ext>
                </a:extLst>
              </a:tr>
              <a:tr h="450050">
                <a:tc>
                  <a:txBody>
                    <a:bodyPr/>
                    <a:lstStyle/>
                    <a:p>
                      <a:pPr marL="0" lvl="0" indent="0" algn="ctr" rtl="0">
                        <a:spcBef>
                          <a:spcPts val="0"/>
                        </a:spcBef>
                        <a:spcAft>
                          <a:spcPts val="0"/>
                        </a:spcAft>
                        <a:buNone/>
                      </a:pPr>
                      <a:r>
                        <a:rPr lang="en">
                          <a:latin typeface="Roboto Medium"/>
                          <a:ea typeface="Roboto Medium"/>
                          <a:cs typeface="Roboto Medium"/>
                          <a:sym typeface="Roboto Medium"/>
                        </a:rPr>
                        <a:t>LAN Address</a:t>
                      </a:r>
                      <a:endParaRPr>
                        <a:latin typeface="Roboto Medium"/>
                        <a:ea typeface="Roboto Medium"/>
                        <a:cs typeface="Roboto Medium"/>
                        <a:sym typeface="Roboto Medium"/>
                      </a:endParaRPr>
                    </a:p>
                  </a:txBody>
                  <a:tcPr marL="91425" marR="91425" marT="13715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a:latin typeface="Roboto Medium"/>
                          <a:ea typeface="Roboto Medium"/>
                          <a:cs typeface="Roboto Medium"/>
                          <a:sym typeface="Roboto Medium"/>
                        </a:rPr>
                        <a:t>WAN Address</a:t>
                      </a:r>
                      <a:endParaRPr>
                        <a:latin typeface="Roboto Medium"/>
                        <a:ea typeface="Roboto Medium"/>
                        <a:cs typeface="Roboto Medium"/>
                        <a:sym typeface="Roboto Medium"/>
                      </a:endParaRPr>
                    </a:p>
                  </a:txBody>
                  <a:tcPr marL="91425" marR="91425" marT="13715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1"/>
                  </a:ext>
                </a:extLst>
              </a:tr>
              <a:tr h="450050">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10.0.0.5:49200</a:t>
                      </a:r>
                      <a:endParaRPr>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FC0FF">
                        <a:alpha val="18990"/>
                      </a:srgbClr>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32.0.0.1:49200</a:t>
                      </a:r>
                      <a:endParaRPr>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FC0FF">
                        <a:alpha val="1899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02"/>
        <p:cNvGrpSpPr/>
        <p:nvPr/>
      </p:nvGrpSpPr>
      <p:grpSpPr>
        <a:xfrm>
          <a:off x="0" y="0"/>
          <a:ext cx="0" cy="0"/>
          <a:chOff x="0" y="0"/>
          <a:chExt cx="0" cy="0"/>
        </a:xfrm>
      </p:grpSpPr>
      <p:sp>
        <p:nvSpPr>
          <p:cNvPr id="2303" name="Google Shape;2303;p127"/>
          <p:cNvSpPr/>
          <p:nvPr/>
        </p:nvSpPr>
        <p:spPr>
          <a:xfrm>
            <a:off x="2554675" y="3341475"/>
            <a:ext cx="773100" cy="6084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04" name="Google Shape;2304;p127"/>
          <p:cNvGraphicFramePr/>
          <p:nvPr/>
        </p:nvGraphicFramePr>
        <p:xfrm>
          <a:off x="274450" y="2876200"/>
          <a:ext cx="2181875" cy="1286160"/>
        </p:xfrm>
        <a:graphic>
          <a:graphicData uri="http://schemas.openxmlformats.org/drawingml/2006/table">
            <a:tbl>
              <a:tblPr>
                <a:noFill/>
                <a:tableStyleId>{B75578EE-64D3-4AEB-9124-6BCE835AD789}</a:tableStyleId>
              </a:tblPr>
              <a:tblGrid>
                <a:gridCol w="1047325">
                  <a:extLst>
                    <a:ext uri="{9D8B030D-6E8A-4147-A177-3AD203B41FA5}">
                      <a16:colId xmlns:a16="http://schemas.microsoft.com/office/drawing/2014/main" val="20000"/>
                    </a:ext>
                  </a:extLst>
                </a:gridCol>
                <a:gridCol w="1134550">
                  <a:extLst>
                    <a:ext uri="{9D8B030D-6E8A-4147-A177-3AD203B41FA5}">
                      <a16:colId xmlns:a16="http://schemas.microsoft.com/office/drawing/2014/main" val="20001"/>
                    </a:ext>
                  </a:extLst>
                </a:gridCol>
              </a:tblGrid>
              <a:tr h="344975">
                <a:tc gridSpan="2">
                  <a:txBody>
                    <a:bodyPr/>
                    <a:lstStyle/>
                    <a:p>
                      <a:pPr marL="0" lvl="0" indent="0" algn="ctr" rtl="0">
                        <a:spcBef>
                          <a:spcPts val="0"/>
                        </a:spcBef>
                        <a:spcAft>
                          <a:spcPts val="0"/>
                        </a:spcAft>
                        <a:buNone/>
                      </a:pPr>
                      <a:r>
                        <a:rPr lang="en">
                          <a:latin typeface="Roboto Medium"/>
                          <a:ea typeface="Roboto Medium"/>
                          <a:cs typeface="Roboto Medium"/>
                          <a:sym typeface="Roboto Medium"/>
                        </a:rPr>
                        <a:t>Packet from Private IP</a:t>
                      </a:r>
                      <a:endParaRPr>
                        <a:latin typeface="Roboto Medium"/>
                        <a:ea typeface="Roboto Medium"/>
                        <a:cs typeface="Roboto Medium"/>
                        <a:sym typeface="Roboto Medium"/>
                      </a:endParaRPr>
                    </a:p>
                  </a:txBody>
                  <a:tcPr marL="91425" marR="91425" marT="91425" marB="91425">
                    <a:solidFill>
                      <a:srgbClr val="E69138"/>
                    </a:solidFill>
                  </a:tcPr>
                </a:tc>
                <a:tc hMerge="1">
                  <a:txBody>
                    <a:bodyPr/>
                    <a:lstStyle/>
                    <a:p>
                      <a:endParaRPr lang="en-US"/>
                    </a:p>
                  </a:txBody>
                  <a:tcPr/>
                </a:tc>
                <a:extLst>
                  <a:ext uri="{0D108BD9-81ED-4DB2-BD59-A6C34878D82A}">
                    <a16:rowId xmlns:a16="http://schemas.microsoft.com/office/drawing/2014/main" val="10000"/>
                  </a:ext>
                </a:extLst>
              </a:tr>
              <a:tr h="444975">
                <a:tc>
                  <a:txBody>
                    <a:bodyPr/>
                    <a:lstStyle/>
                    <a:p>
                      <a:pPr marL="0" lvl="0" indent="0" algn="l" rtl="0">
                        <a:spcBef>
                          <a:spcPts val="0"/>
                        </a:spcBef>
                        <a:spcAft>
                          <a:spcPts val="0"/>
                        </a:spcAft>
                        <a:buNone/>
                      </a:pPr>
                      <a:r>
                        <a:rPr lang="en" sz="1000">
                          <a:latin typeface="Roboto"/>
                          <a:ea typeface="Roboto"/>
                          <a:cs typeface="Roboto"/>
                          <a:sym typeface="Roboto"/>
                        </a:rPr>
                        <a:t>Destination IP </a:t>
                      </a:r>
                      <a:br>
                        <a:rPr lang="en" sz="1000">
                          <a:latin typeface="Roboto"/>
                          <a:ea typeface="Roboto"/>
                          <a:cs typeface="Roboto"/>
                          <a:sym typeface="Roboto"/>
                        </a:rPr>
                      </a:br>
                      <a:r>
                        <a:rPr lang="en" sz="1000">
                          <a:latin typeface="Roboto"/>
                          <a:ea typeface="Roboto"/>
                          <a:cs typeface="Roboto"/>
                          <a:sym typeface="Roboto"/>
                        </a:rPr>
                        <a:t>and Port</a:t>
                      </a:r>
                      <a:endParaRPr sz="1000">
                        <a:latin typeface="Roboto"/>
                        <a:ea typeface="Roboto"/>
                        <a:cs typeface="Roboto"/>
                        <a:sym typeface="Roboto"/>
                      </a:endParaRPr>
                    </a:p>
                  </a:txBody>
                  <a:tcPr marL="91425" marR="91425" marT="91425" marB="0">
                    <a:solidFill>
                      <a:srgbClr val="FCE5CD"/>
                    </a:solidFill>
                  </a:tcPr>
                </a:tc>
                <a:tc>
                  <a:txBody>
                    <a:bodyPr/>
                    <a:lstStyle/>
                    <a:p>
                      <a:pPr marL="0" lvl="0" indent="0" algn="l" rtl="0">
                        <a:spcBef>
                          <a:spcPts val="0"/>
                        </a:spcBef>
                        <a:spcAft>
                          <a:spcPts val="0"/>
                        </a:spcAft>
                        <a:buNone/>
                      </a:pPr>
                      <a:r>
                        <a:rPr lang="en" sz="1000">
                          <a:latin typeface="Inconsolata"/>
                          <a:ea typeface="Inconsolata"/>
                          <a:cs typeface="Inconsolata"/>
                          <a:sym typeface="Inconsolata"/>
                        </a:rPr>
                        <a:t>74.0.0.1:80</a:t>
                      </a:r>
                      <a:endParaRPr sz="1000">
                        <a:latin typeface="Inconsolata"/>
                        <a:ea typeface="Inconsolata"/>
                        <a:cs typeface="Inconsolata"/>
                        <a:sym typeface="Inconsolata"/>
                      </a:endParaRPr>
                    </a:p>
                  </a:txBody>
                  <a:tcPr marL="91425" marR="91425" marT="91425" marB="0">
                    <a:solidFill>
                      <a:srgbClr val="FCE5CD"/>
                    </a:solidFill>
                  </a:tcPr>
                </a:tc>
                <a:extLst>
                  <a:ext uri="{0D108BD9-81ED-4DB2-BD59-A6C34878D82A}">
                    <a16:rowId xmlns:a16="http://schemas.microsoft.com/office/drawing/2014/main" val="10001"/>
                  </a:ext>
                </a:extLst>
              </a:tr>
              <a:tr h="444975">
                <a:tc>
                  <a:txBody>
                    <a:bodyPr/>
                    <a:lstStyle/>
                    <a:p>
                      <a:pPr marL="0" lvl="0" indent="0" algn="l" rtl="0">
                        <a:spcBef>
                          <a:spcPts val="0"/>
                        </a:spcBef>
                        <a:spcAft>
                          <a:spcPts val="0"/>
                        </a:spcAft>
                        <a:buNone/>
                      </a:pPr>
                      <a:r>
                        <a:rPr lang="en" sz="1000">
                          <a:latin typeface="Roboto"/>
                          <a:ea typeface="Roboto"/>
                          <a:cs typeface="Roboto"/>
                          <a:sym typeface="Roboto"/>
                        </a:rPr>
                        <a:t>Source IP </a:t>
                      </a:r>
                      <a:br>
                        <a:rPr lang="en" sz="1000">
                          <a:latin typeface="Roboto"/>
                          <a:ea typeface="Roboto"/>
                          <a:cs typeface="Roboto"/>
                          <a:sym typeface="Roboto"/>
                        </a:rPr>
                      </a:br>
                      <a:r>
                        <a:rPr lang="en" sz="1000">
                          <a:latin typeface="Roboto"/>
                          <a:ea typeface="Roboto"/>
                          <a:cs typeface="Roboto"/>
                          <a:sym typeface="Roboto"/>
                        </a:rPr>
                        <a:t>and Port</a:t>
                      </a:r>
                      <a:endParaRPr sz="1000">
                        <a:latin typeface="Roboto"/>
                        <a:ea typeface="Roboto"/>
                        <a:cs typeface="Roboto"/>
                        <a:sym typeface="Roboto"/>
                      </a:endParaRPr>
                    </a:p>
                  </a:txBody>
                  <a:tcPr marL="91425" marR="91425" marT="91425" marB="0">
                    <a:solidFill>
                      <a:srgbClr val="FCE5CD"/>
                    </a:solidFill>
                  </a:tcPr>
                </a:tc>
                <a:tc>
                  <a:txBody>
                    <a:bodyPr/>
                    <a:lstStyle/>
                    <a:p>
                      <a:pPr marL="0" lvl="0" indent="0" algn="l" rtl="0">
                        <a:spcBef>
                          <a:spcPts val="0"/>
                        </a:spcBef>
                        <a:spcAft>
                          <a:spcPts val="0"/>
                        </a:spcAft>
                        <a:buNone/>
                      </a:pPr>
                      <a:r>
                        <a:rPr lang="en" sz="1000">
                          <a:latin typeface="Inconsolata"/>
                          <a:ea typeface="Inconsolata"/>
                          <a:cs typeface="Inconsolata"/>
                          <a:sym typeface="Inconsolata"/>
                        </a:rPr>
                        <a:t>10.0.0.5:49200</a:t>
                      </a:r>
                      <a:endParaRPr sz="1000">
                        <a:latin typeface="Inconsolata"/>
                        <a:ea typeface="Inconsolata"/>
                        <a:cs typeface="Inconsolata"/>
                        <a:sym typeface="Inconsolata"/>
                      </a:endParaRPr>
                    </a:p>
                  </a:txBody>
                  <a:tcPr marL="91425" marR="91425" marT="91425" marB="0">
                    <a:solidFill>
                      <a:srgbClr val="FCE5CD"/>
                    </a:solidFill>
                  </a:tcPr>
                </a:tc>
                <a:extLst>
                  <a:ext uri="{0D108BD9-81ED-4DB2-BD59-A6C34878D82A}">
                    <a16:rowId xmlns:a16="http://schemas.microsoft.com/office/drawing/2014/main" val="10002"/>
                  </a:ext>
                </a:extLst>
              </a:tr>
            </a:tbl>
          </a:graphicData>
        </a:graphic>
      </p:graphicFrame>
      <p:sp>
        <p:nvSpPr>
          <p:cNvPr id="2305" name="Google Shape;2305;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Three: Going Public</a:t>
            </a:r>
            <a:endParaRPr/>
          </a:p>
        </p:txBody>
      </p:sp>
      <p:sp>
        <p:nvSpPr>
          <p:cNvPr id="2306" name="Google Shape;2306;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router modifies the packet and replaces the source IP with the network’s public IP address. </a:t>
            </a:r>
            <a:endParaRPr/>
          </a:p>
        </p:txBody>
      </p:sp>
      <p:sp>
        <p:nvSpPr>
          <p:cNvPr id="2307" name="Google Shape;2307;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fld id="{00000000-1234-1234-1234-123412341234}" type="slidenum">
              <a:rPr lang="en"/>
              <a:t>19</a:t>
            </a:fld>
            <a:endParaRPr/>
          </a:p>
        </p:txBody>
      </p:sp>
      <p:pic>
        <p:nvPicPr>
          <p:cNvPr id="2308" name="Google Shape;2308;p127"/>
          <p:cNvPicPr preferRelativeResize="0"/>
          <p:nvPr/>
        </p:nvPicPr>
        <p:blipFill>
          <a:blip r:embed="rId3">
            <a:alphaModFix/>
          </a:blip>
          <a:stretch>
            <a:fillRect/>
          </a:stretch>
        </p:blipFill>
        <p:spPr>
          <a:xfrm>
            <a:off x="3608000" y="1713675"/>
            <a:ext cx="1845851" cy="1230549"/>
          </a:xfrm>
          <a:prstGeom prst="rect">
            <a:avLst/>
          </a:prstGeom>
          <a:noFill/>
          <a:ln>
            <a:noFill/>
          </a:ln>
        </p:spPr>
      </p:pic>
      <p:graphicFrame>
        <p:nvGraphicFramePr>
          <p:cNvPr id="2309" name="Google Shape;2309;p127"/>
          <p:cNvGraphicFramePr/>
          <p:nvPr/>
        </p:nvGraphicFramePr>
        <p:xfrm>
          <a:off x="3403975" y="2876200"/>
          <a:ext cx="2245675" cy="1286160"/>
        </p:xfrm>
        <a:graphic>
          <a:graphicData uri="http://schemas.openxmlformats.org/drawingml/2006/table">
            <a:tbl>
              <a:tblPr>
                <a:noFill/>
                <a:tableStyleId>{B75578EE-64D3-4AEB-9124-6BCE835AD789}</a:tableStyleId>
              </a:tblPr>
              <a:tblGrid>
                <a:gridCol w="1111125">
                  <a:extLst>
                    <a:ext uri="{9D8B030D-6E8A-4147-A177-3AD203B41FA5}">
                      <a16:colId xmlns:a16="http://schemas.microsoft.com/office/drawing/2014/main" val="20000"/>
                    </a:ext>
                  </a:extLst>
                </a:gridCol>
                <a:gridCol w="1134550">
                  <a:extLst>
                    <a:ext uri="{9D8B030D-6E8A-4147-A177-3AD203B41FA5}">
                      <a16:colId xmlns:a16="http://schemas.microsoft.com/office/drawing/2014/main" val="20001"/>
                    </a:ext>
                  </a:extLst>
                </a:gridCol>
              </a:tblGrid>
              <a:tr h="297150">
                <a:tc gridSpan="2">
                  <a:txBody>
                    <a:bodyPr/>
                    <a:lstStyle/>
                    <a:p>
                      <a:pPr marL="0" lvl="0" indent="0" algn="ctr" rtl="0">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NAT Translation Table</a:t>
                      </a:r>
                      <a:endParaRPr>
                        <a:solidFill>
                          <a:srgbClr val="FFFFFF"/>
                        </a:solidFill>
                        <a:latin typeface="Roboto Medium"/>
                        <a:ea typeface="Roboto Medium"/>
                        <a:cs typeface="Roboto Medium"/>
                        <a:sym typeface="Roboto Medium"/>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C4587"/>
                    </a:solidFill>
                  </a:tcPr>
                </a:tc>
                <a:tc hMerge="1">
                  <a:txBody>
                    <a:bodyPr/>
                    <a:lstStyle/>
                    <a:p>
                      <a:endParaRPr lang="en-US"/>
                    </a:p>
                  </a:txBody>
                  <a:tcPr/>
                </a:tc>
                <a:extLst>
                  <a:ext uri="{0D108BD9-81ED-4DB2-BD59-A6C34878D82A}">
                    <a16:rowId xmlns:a16="http://schemas.microsoft.com/office/drawing/2014/main" val="10000"/>
                  </a:ext>
                </a:extLst>
              </a:tr>
              <a:tr h="444975">
                <a:tc>
                  <a:txBody>
                    <a:bodyPr/>
                    <a:lstStyle/>
                    <a:p>
                      <a:pPr marL="0" lvl="0" indent="0" algn="ctr" rtl="0">
                        <a:spcBef>
                          <a:spcPts val="0"/>
                        </a:spcBef>
                        <a:spcAft>
                          <a:spcPts val="0"/>
                        </a:spcAft>
                        <a:buNone/>
                      </a:pPr>
                      <a:r>
                        <a:rPr lang="en" sz="1100">
                          <a:latin typeface="Roboto Medium"/>
                          <a:ea typeface="Roboto Medium"/>
                          <a:cs typeface="Roboto Medium"/>
                          <a:sym typeface="Roboto Medium"/>
                        </a:rPr>
                        <a:t>LAN Address</a:t>
                      </a:r>
                      <a:endParaRPr sz="1100">
                        <a:latin typeface="Roboto Medium"/>
                        <a:ea typeface="Roboto Medium"/>
                        <a:cs typeface="Roboto Medium"/>
                        <a:sym typeface="Roboto Medium"/>
                      </a:endParaRPr>
                    </a:p>
                  </a:txBody>
                  <a:tcPr marL="91425" marR="91425" marT="13715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sz="1100">
                          <a:latin typeface="Roboto Medium"/>
                          <a:ea typeface="Roboto Medium"/>
                          <a:cs typeface="Roboto Medium"/>
                          <a:sym typeface="Roboto Medium"/>
                        </a:rPr>
                        <a:t>WAN Address</a:t>
                      </a:r>
                      <a:endParaRPr sz="1100">
                        <a:latin typeface="Roboto Medium"/>
                        <a:ea typeface="Roboto Medium"/>
                        <a:cs typeface="Roboto Medium"/>
                        <a:sym typeface="Roboto Medium"/>
                      </a:endParaRPr>
                    </a:p>
                  </a:txBody>
                  <a:tcPr marL="91425" marR="91425" marT="13715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1"/>
                  </a:ext>
                </a:extLst>
              </a:tr>
              <a:tr h="444975">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Inconsolata"/>
                          <a:ea typeface="Inconsolata"/>
                          <a:cs typeface="Inconsolata"/>
                          <a:sym typeface="Inconsolata"/>
                        </a:rPr>
                        <a:t>10.0.0.5:49200</a:t>
                      </a:r>
                      <a:endParaRPr sz="10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FC0FF">
                        <a:alpha val="18990"/>
                      </a:srgbClr>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Inconsolata"/>
                          <a:ea typeface="Inconsolata"/>
                          <a:cs typeface="Inconsolata"/>
                          <a:sym typeface="Inconsolata"/>
                        </a:rPr>
                        <a:t>32.0.0.1:49200</a:t>
                      </a:r>
                      <a:endParaRPr sz="10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FC0FF">
                        <a:alpha val="18990"/>
                      </a:srgbClr>
                    </a:solidFill>
                  </a:tcPr>
                </a:tc>
                <a:extLst>
                  <a:ext uri="{0D108BD9-81ED-4DB2-BD59-A6C34878D82A}">
                    <a16:rowId xmlns:a16="http://schemas.microsoft.com/office/drawing/2014/main" val="10002"/>
                  </a:ext>
                </a:extLst>
              </a:tr>
            </a:tbl>
          </a:graphicData>
        </a:graphic>
      </p:graphicFrame>
      <p:sp>
        <p:nvSpPr>
          <p:cNvPr id="2310" name="Google Shape;2310;p127"/>
          <p:cNvSpPr/>
          <p:nvPr/>
        </p:nvSpPr>
        <p:spPr>
          <a:xfrm>
            <a:off x="5725850" y="3341475"/>
            <a:ext cx="773100" cy="6084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11" name="Google Shape;2311;p127"/>
          <p:cNvGraphicFramePr/>
          <p:nvPr/>
        </p:nvGraphicFramePr>
        <p:xfrm>
          <a:off x="6575150" y="2876200"/>
          <a:ext cx="2245675" cy="1371510"/>
        </p:xfrm>
        <a:graphic>
          <a:graphicData uri="http://schemas.openxmlformats.org/drawingml/2006/table">
            <a:tbl>
              <a:tblPr>
                <a:noFill/>
                <a:tableStyleId>{B75578EE-64D3-4AEB-9124-6BCE835AD789}</a:tableStyleId>
              </a:tblPr>
              <a:tblGrid>
                <a:gridCol w="1111125">
                  <a:extLst>
                    <a:ext uri="{9D8B030D-6E8A-4147-A177-3AD203B41FA5}">
                      <a16:colId xmlns:a16="http://schemas.microsoft.com/office/drawing/2014/main" val="20000"/>
                    </a:ext>
                  </a:extLst>
                </a:gridCol>
                <a:gridCol w="1134550">
                  <a:extLst>
                    <a:ext uri="{9D8B030D-6E8A-4147-A177-3AD203B41FA5}">
                      <a16:colId xmlns:a16="http://schemas.microsoft.com/office/drawing/2014/main" val="20001"/>
                    </a:ext>
                  </a:extLst>
                </a:gridCol>
              </a:tblGrid>
              <a:tr h="297150">
                <a:tc gridSpan="2">
                  <a:txBody>
                    <a:bodyPr/>
                    <a:lstStyle/>
                    <a:p>
                      <a:pPr marL="0" lvl="0" indent="0" algn="ctr" rtl="0">
                        <a:spcBef>
                          <a:spcPts val="0"/>
                        </a:spcBef>
                        <a:spcAft>
                          <a:spcPts val="0"/>
                        </a:spcAft>
                        <a:buNone/>
                      </a:pPr>
                      <a:r>
                        <a:rPr lang="en">
                          <a:latin typeface="Roboto Medium"/>
                          <a:ea typeface="Roboto Medium"/>
                          <a:cs typeface="Roboto Medium"/>
                          <a:sym typeface="Roboto Medium"/>
                        </a:rPr>
                        <a:t>Packet Going Public</a:t>
                      </a:r>
                      <a:endParaRPr>
                        <a:latin typeface="Roboto Medium"/>
                        <a:ea typeface="Roboto Medium"/>
                        <a:cs typeface="Roboto Medium"/>
                        <a:sym typeface="Roboto Medium"/>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CBA1E"/>
                    </a:solidFill>
                  </a:tcPr>
                </a:tc>
                <a:tc hMerge="1">
                  <a:txBody>
                    <a:bodyPr/>
                    <a:lstStyle/>
                    <a:p>
                      <a:endParaRPr lang="en-US"/>
                    </a:p>
                  </a:txBody>
                  <a:tcPr/>
                </a:tc>
                <a:extLst>
                  <a:ext uri="{0D108BD9-81ED-4DB2-BD59-A6C34878D82A}">
                    <a16:rowId xmlns:a16="http://schemas.microsoft.com/office/drawing/2014/main" val="10000"/>
                  </a:ext>
                </a:extLst>
              </a:tr>
              <a:tr h="444975">
                <a:tc>
                  <a:txBody>
                    <a:bodyPr/>
                    <a:lstStyle/>
                    <a:p>
                      <a:pPr marL="0" lvl="0" indent="0" algn="l" rtl="0">
                        <a:spcBef>
                          <a:spcPts val="0"/>
                        </a:spcBef>
                        <a:spcAft>
                          <a:spcPts val="0"/>
                        </a:spcAft>
                        <a:buNone/>
                      </a:pPr>
                      <a:r>
                        <a:rPr lang="en" sz="1000">
                          <a:latin typeface="Roboto"/>
                          <a:ea typeface="Roboto"/>
                          <a:cs typeface="Roboto"/>
                          <a:sym typeface="Roboto"/>
                        </a:rPr>
                        <a:t>Destination IP and Port</a:t>
                      </a:r>
                      <a:endParaRPr sz="10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tc>
                  <a:txBody>
                    <a:bodyPr/>
                    <a:lstStyle/>
                    <a:p>
                      <a:pPr marL="0" lvl="0" indent="0" algn="l" rtl="0">
                        <a:spcBef>
                          <a:spcPts val="0"/>
                        </a:spcBef>
                        <a:spcAft>
                          <a:spcPts val="0"/>
                        </a:spcAft>
                        <a:buNone/>
                      </a:pPr>
                      <a:r>
                        <a:rPr lang="en" sz="1000">
                          <a:latin typeface="Inconsolata"/>
                          <a:ea typeface="Inconsolata"/>
                          <a:cs typeface="Inconsolata"/>
                          <a:sym typeface="Inconsolata"/>
                        </a:rPr>
                        <a:t>74.0.0.1:80</a:t>
                      </a:r>
                      <a:endParaRPr sz="10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444975">
                <a:tc>
                  <a:txBody>
                    <a:bodyPr/>
                    <a:lstStyle/>
                    <a:p>
                      <a:pPr marL="0" lvl="0" indent="0" algn="l" rtl="0">
                        <a:spcBef>
                          <a:spcPts val="0"/>
                        </a:spcBef>
                        <a:spcAft>
                          <a:spcPts val="0"/>
                        </a:spcAft>
                        <a:buNone/>
                      </a:pPr>
                      <a:r>
                        <a:rPr lang="en" sz="1000">
                          <a:latin typeface="Roboto"/>
                          <a:ea typeface="Roboto"/>
                          <a:cs typeface="Roboto"/>
                          <a:sym typeface="Roboto"/>
                        </a:rPr>
                        <a:t>Source IP </a:t>
                      </a:r>
                      <a:br>
                        <a:rPr lang="en" sz="1000">
                          <a:latin typeface="Roboto"/>
                          <a:ea typeface="Roboto"/>
                          <a:cs typeface="Roboto"/>
                          <a:sym typeface="Roboto"/>
                        </a:rPr>
                      </a:br>
                      <a:r>
                        <a:rPr lang="en" sz="1000">
                          <a:latin typeface="Roboto"/>
                          <a:ea typeface="Roboto"/>
                          <a:cs typeface="Roboto"/>
                          <a:sym typeface="Roboto"/>
                        </a:rPr>
                        <a:t>and Port</a:t>
                      </a:r>
                      <a:endParaRPr sz="10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F0BB"/>
                    </a:solidFill>
                  </a:tcPr>
                </a:tc>
                <a:tc>
                  <a:txBody>
                    <a:bodyPr/>
                    <a:lstStyle/>
                    <a:p>
                      <a:pPr marL="0" lvl="0" indent="0" algn="l" rtl="0">
                        <a:spcBef>
                          <a:spcPts val="0"/>
                        </a:spcBef>
                        <a:spcAft>
                          <a:spcPts val="0"/>
                        </a:spcAft>
                        <a:buNone/>
                      </a:pPr>
                      <a:r>
                        <a:rPr lang="en" sz="1000">
                          <a:latin typeface="Inconsolata"/>
                          <a:ea typeface="Inconsolata"/>
                          <a:cs typeface="Inconsolata"/>
                          <a:sym typeface="Inconsolata"/>
                        </a:rPr>
                        <a:t>32.0.0.1:49200</a:t>
                      </a:r>
                      <a:endParaRPr sz="10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F0BB"/>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81" name="Google Shape;2081;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2082" name="Google Shape;2082;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83" name="Google Shape;2083;p110"/>
          <p:cNvSpPr txBox="1">
            <a:spLocks noGrp="1"/>
          </p:cNvSpPr>
          <p:nvPr>
            <p:ph type="subTitle" idx="3"/>
          </p:nvPr>
        </p:nvSpPr>
        <p:spPr>
          <a:xfrm>
            <a:off x="25" y="1392625"/>
            <a:ext cx="8476200" cy="5337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Explain how DHCP and NAT assist with the transmission of data from private to public networks and from public to private networks.</a:t>
            </a:r>
            <a:endParaRPr/>
          </a:p>
        </p:txBody>
      </p:sp>
      <p:sp>
        <p:nvSpPr>
          <p:cNvPr id="2084" name="Google Shape;2084;p110"/>
          <p:cNvSpPr txBox="1">
            <a:spLocks noGrp="1"/>
          </p:cNvSpPr>
          <p:nvPr>
            <p:ph type="subTitle" idx="4"/>
          </p:nvPr>
        </p:nvSpPr>
        <p:spPr>
          <a:xfrm>
            <a:off x="-12175" y="2058963"/>
            <a:ext cx="9168600" cy="552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Analyze packet captures to diagnose potential DHCP issues on a network.</a:t>
            </a:r>
            <a:endParaRPr/>
          </a:p>
        </p:txBody>
      </p:sp>
      <p:sp>
        <p:nvSpPr>
          <p:cNvPr id="2085" name="Google Shape;2085;p110"/>
          <p:cNvSpPr txBox="1">
            <a:spLocks noGrp="1"/>
          </p:cNvSpPr>
          <p:nvPr>
            <p:ph type="subTitle" idx="5"/>
          </p:nvPr>
        </p:nvSpPr>
        <p:spPr>
          <a:xfrm>
            <a:off x="100" y="2768475"/>
            <a:ext cx="8740800" cy="5337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Optimize routing schemes by determining the shortest or quickest paths between multiple servers.</a:t>
            </a:r>
            <a:endParaRPr/>
          </a:p>
        </p:txBody>
      </p:sp>
      <p:sp>
        <p:nvSpPr>
          <p:cNvPr id="2086" name="Google Shape;2086;p110"/>
          <p:cNvSpPr txBox="1">
            <a:spLocks noGrp="1"/>
          </p:cNvSpPr>
          <p:nvPr>
            <p:ph type="subTitle" idx="6"/>
          </p:nvPr>
        </p:nvSpPr>
        <p:spPr>
          <a:xfrm>
            <a:off x="-12300" y="3458775"/>
            <a:ext cx="8538300" cy="5337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Use Wireshark to visualize wireless beacon signals, capture BSSIDs and SSIDs, and determine the type of wireless security being used by WAPs.</a:t>
            </a:r>
            <a:endParaRPr>
              <a:solidFill>
                <a:schemeClr val="dk1"/>
              </a:solidFill>
            </a:endParaRPr>
          </a:p>
        </p:txBody>
      </p:sp>
      <p:sp>
        <p:nvSpPr>
          <p:cNvPr id="2087" name="Google Shape;2087;p110"/>
          <p:cNvSpPr txBox="1">
            <a:spLocks noGrp="1"/>
          </p:cNvSpPr>
          <p:nvPr>
            <p:ph type="subTitle" idx="7"/>
          </p:nvPr>
        </p:nvSpPr>
        <p:spPr>
          <a:xfrm>
            <a:off x="0" y="4151500"/>
            <a:ext cx="8476200" cy="5337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Use Aircrack-ng to obtain a wireless key and decrypt wireless traffic to determine security risks.</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15"/>
        <p:cNvGrpSpPr/>
        <p:nvPr/>
      </p:nvGrpSpPr>
      <p:grpSpPr>
        <a:xfrm>
          <a:off x="0" y="0"/>
          <a:ext cx="0" cy="0"/>
          <a:chOff x="0" y="0"/>
          <a:chExt cx="0" cy="0"/>
        </a:xfrm>
      </p:grpSpPr>
      <p:sp>
        <p:nvSpPr>
          <p:cNvPr id="2316" name="Google Shape;2316;p128"/>
          <p:cNvSpPr/>
          <p:nvPr/>
        </p:nvSpPr>
        <p:spPr>
          <a:xfrm flipH="1">
            <a:off x="1015825" y="3434525"/>
            <a:ext cx="2365500" cy="8721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Four: Source Receives and Responds</a:t>
            </a:r>
            <a:endParaRPr/>
          </a:p>
        </p:txBody>
      </p:sp>
      <p:sp>
        <p:nvSpPr>
          <p:cNvPr id="2318" name="Google Shape;2318;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Google.com receives the packet and then responds with the another packet:</a:t>
            </a:r>
            <a:endParaRPr/>
          </a:p>
        </p:txBody>
      </p:sp>
      <p:sp>
        <p:nvSpPr>
          <p:cNvPr id="2319" name="Google Shape;2319;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graphicFrame>
        <p:nvGraphicFramePr>
          <p:cNvPr id="2320" name="Google Shape;2320;p128"/>
          <p:cNvGraphicFramePr/>
          <p:nvPr/>
        </p:nvGraphicFramePr>
        <p:xfrm>
          <a:off x="2160588" y="3307625"/>
          <a:ext cx="2913925" cy="1131615"/>
        </p:xfrm>
        <a:graphic>
          <a:graphicData uri="http://schemas.openxmlformats.org/drawingml/2006/table">
            <a:tbl>
              <a:tblPr>
                <a:noFill/>
                <a:tableStyleId>{B75578EE-64D3-4AEB-9124-6BCE835AD789}</a:tableStyleId>
              </a:tblPr>
              <a:tblGrid>
                <a:gridCol w="1575825">
                  <a:extLst>
                    <a:ext uri="{9D8B030D-6E8A-4147-A177-3AD203B41FA5}">
                      <a16:colId xmlns:a16="http://schemas.microsoft.com/office/drawing/2014/main" val="20000"/>
                    </a:ext>
                  </a:extLst>
                </a:gridCol>
                <a:gridCol w="1338100">
                  <a:extLst>
                    <a:ext uri="{9D8B030D-6E8A-4147-A177-3AD203B41FA5}">
                      <a16:colId xmlns:a16="http://schemas.microsoft.com/office/drawing/2014/main" val="20001"/>
                    </a:ext>
                  </a:extLst>
                </a:gridCol>
              </a:tblGrid>
              <a:tr h="256575">
                <a:tc gridSpan="2">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Responding Packet</a:t>
                      </a:r>
                      <a:endParaRPr>
                        <a:solidFill>
                          <a:srgbClr val="FFFFFF"/>
                        </a:solidFill>
                        <a:latin typeface="Roboto Medium"/>
                        <a:ea typeface="Roboto Medium"/>
                        <a:cs typeface="Roboto Medium"/>
                        <a:sym typeface="Roboto Medium"/>
                      </a:endParaRPr>
                    </a:p>
                  </a:txBody>
                  <a:tcPr marL="91425" marR="91425" marT="91425" marB="91425">
                    <a:solidFill>
                      <a:srgbClr val="38761D"/>
                    </a:solidFill>
                  </a:tcPr>
                </a:tc>
                <a:tc hMerge="1">
                  <a:txBody>
                    <a:bodyPr/>
                    <a:lstStyle/>
                    <a:p>
                      <a:endParaRPr lang="en-US"/>
                    </a:p>
                  </a:txBody>
                  <a:tcPr/>
                </a:tc>
                <a:extLst>
                  <a:ext uri="{0D108BD9-81ED-4DB2-BD59-A6C34878D82A}">
                    <a16:rowId xmlns:a16="http://schemas.microsoft.com/office/drawing/2014/main" val="10000"/>
                  </a:ext>
                </a:extLst>
              </a:tr>
              <a:tr h="321800">
                <a:tc>
                  <a:txBody>
                    <a:bodyPr/>
                    <a:lstStyle/>
                    <a:p>
                      <a:pPr marL="0" lvl="0" indent="0" algn="l" rtl="0">
                        <a:spcBef>
                          <a:spcPts val="0"/>
                        </a:spcBef>
                        <a:spcAft>
                          <a:spcPts val="0"/>
                        </a:spcAft>
                        <a:buNone/>
                      </a:pPr>
                      <a:r>
                        <a:rPr lang="en" sz="1000">
                          <a:latin typeface="Roboto"/>
                          <a:ea typeface="Roboto"/>
                          <a:cs typeface="Roboto"/>
                          <a:sym typeface="Roboto"/>
                        </a:rPr>
                        <a:t>Destination IP and Port</a:t>
                      </a:r>
                      <a:endParaRPr sz="1000">
                        <a:latin typeface="Roboto"/>
                        <a:ea typeface="Roboto"/>
                        <a:cs typeface="Roboto"/>
                        <a:sym typeface="Roboto"/>
                      </a:endParaRPr>
                    </a:p>
                  </a:txBody>
                  <a:tcPr marL="91425" marR="91425" marT="91425" marB="91425">
                    <a:solidFill>
                      <a:srgbClr val="D9EAD3"/>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32.0.0.1:49200</a:t>
                      </a:r>
                      <a:endParaRPr sz="1200">
                        <a:latin typeface="Inconsolata"/>
                        <a:ea typeface="Inconsolata"/>
                        <a:cs typeface="Inconsolata"/>
                        <a:sym typeface="Inconsolata"/>
                      </a:endParaRPr>
                    </a:p>
                  </a:txBody>
                  <a:tcPr marL="91425" marR="91425" marT="91425" marB="91425">
                    <a:solidFill>
                      <a:srgbClr val="D9EAD3"/>
                    </a:solidFill>
                  </a:tcPr>
                </a:tc>
                <a:extLst>
                  <a:ext uri="{0D108BD9-81ED-4DB2-BD59-A6C34878D82A}">
                    <a16:rowId xmlns:a16="http://schemas.microsoft.com/office/drawing/2014/main" val="10001"/>
                  </a:ext>
                </a:extLst>
              </a:tr>
              <a:tr h="369675">
                <a:tc>
                  <a:txBody>
                    <a:bodyPr/>
                    <a:lstStyle/>
                    <a:p>
                      <a:pPr marL="0" lvl="0" indent="0" algn="l" rtl="0">
                        <a:spcBef>
                          <a:spcPts val="0"/>
                        </a:spcBef>
                        <a:spcAft>
                          <a:spcPts val="0"/>
                        </a:spcAft>
                        <a:buNone/>
                      </a:pPr>
                      <a:r>
                        <a:rPr lang="en" sz="1000">
                          <a:latin typeface="Roboto"/>
                          <a:ea typeface="Roboto"/>
                          <a:cs typeface="Roboto"/>
                          <a:sym typeface="Roboto"/>
                        </a:rPr>
                        <a:t>Source IP and Port</a:t>
                      </a:r>
                      <a:endParaRPr sz="1000">
                        <a:latin typeface="Roboto"/>
                        <a:ea typeface="Roboto"/>
                        <a:cs typeface="Roboto"/>
                        <a:sym typeface="Roboto"/>
                      </a:endParaRPr>
                    </a:p>
                  </a:txBody>
                  <a:tcPr marL="91425" marR="91425" marT="91425" marB="91425">
                    <a:solidFill>
                      <a:srgbClr val="D9EAD3"/>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74.0.0.1:80</a:t>
                      </a:r>
                      <a:endParaRPr sz="1200">
                        <a:latin typeface="Inconsolata"/>
                        <a:ea typeface="Inconsolata"/>
                        <a:cs typeface="Inconsolata"/>
                        <a:sym typeface="Inconsolata"/>
                      </a:endParaRPr>
                    </a:p>
                  </a:txBody>
                  <a:tcPr marL="91425" marR="91425" marT="91425" marB="91425">
                    <a:solidFill>
                      <a:srgbClr val="D9EAD3"/>
                    </a:solidFill>
                  </a:tcPr>
                </a:tc>
                <a:extLst>
                  <a:ext uri="{0D108BD9-81ED-4DB2-BD59-A6C34878D82A}">
                    <a16:rowId xmlns:a16="http://schemas.microsoft.com/office/drawing/2014/main" val="10002"/>
                  </a:ext>
                </a:extLst>
              </a:tr>
            </a:tbl>
          </a:graphicData>
        </a:graphic>
      </p:graphicFrame>
      <p:sp>
        <p:nvSpPr>
          <p:cNvPr id="2321" name="Google Shape;2321;p128"/>
          <p:cNvSpPr/>
          <p:nvPr/>
        </p:nvSpPr>
        <p:spPr>
          <a:xfrm>
            <a:off x="3736425" y="1738150"/>
            <a:ext cx="2365500" cy="8721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28"/>
          <p:cNvSpPr txBox="1"/>
          <p:nvPr/>
        </p:nvSpPr>
        <p:spPr>
          <a:xfrm>
            <a:off x="5966988" y="4405725"/>
            <a:ext cx="2819100" cy="3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Google Server: IP </a:t>
            </a:r>
            <a:r>
              <a:rPr lang="en" sz="1500">
                <a:latin typeface="Inconsolata"/>
                <a:ea typeface="Inconsolata"/>
                <a:cs typeface="Inconsolata"/>
                <a:sym typeface="Inconsolata"/>
              </a:rPr>
              <a:t>74.0.0.1</a:t>
            </a:r>
            <a:endParaRPr sz="1500">
              <a:latin typeface="Inconsolata"/>
              <a:ea typeface="Inconsolata"/>
              <a:cs typeface="Inconsolata"/>
              <a:sym typeface="Inconsolata"/>
            </a:endParaRPr>
          </a:p>
        </p:txBody>
      </p:sp>
      <p:pic>
        <p:nvPicPr>
          <p:cNvPr id="2323" name="Google Shape;2323;p128"/>
          <p:cNvPicPr preferRelativeResize="0"/>
          <p:nvPr/>
        </p:nvPicPr>
        <p:blipFill rotWithShape="1">
          <a:blip r:embed="rId3">
            <a:alphaModFix/>
          </a:blip>
          <a:srcRect l="65602" t="27954" b="22045"/>
          <a:stretch/>
        </p:blipFill>
        <p:spPr>
          <a:xfrm>
            <a:off x="5371735" y="1026574"/>
            <a:ext cx="4204330" cy="3437775"/>
          </a:xfrm>
          <a:prstGeom prst="rect">
            <a:avLst/>
          </a:prstGeom>
          <a:noFill/>
          <a:ln>
            <a:noFill/>
          </a:ln>
        </p:spPr>
      </p:pic>
      <p:graphicFrame>
        <p:nvGraphicFramePr>
          <p:cNvPr id="2324" name="Google Shape;2324;p128"/>
          <p:cNvGraphicFramePr/>
          <p:nvPr/>
        </p:nvGraphicFramePr>
        <p:xfrm>
          <a:off x="2256175" y="1614175"/>
          <a:ext cx="2818350" cy="1127670"/>
        </p:xfrm>
        <a:graphic>
          <a:graphicData uri="http://schemas.openxmlformats.org/drawingml/2006/table">
            <a:tbl>
              <a:tblPr>
                <a:noFill/>
                <a:tableStyleId>{B75578EE-64D3-4AEB-9124-6BCE835AD789}</a:tableStyleId>
              </a:tblPr>
              <a:tblGrid>
                <a:gridCol w="1548025">
                  <a:extLst>
                    <a:ext uri="{9D8B030D-6E8A-4147-A177-3AD203B41FA5}">
                      <a16:colId xmlns:a16="http://schemas.microsoft.com/office/drawing/2014/main" val="20000"/>
                    </a:ext>
                  </a:extLst>
                </a:gridCol>
                <a:gridCol w="1270325">
                  <a:extLst>
                    <a:ext uri="{9D8B030D-6E8A-4147-A177-3AD203B41FA5}">
                      <a16:colId xmlns:a16="http://schemas.microsoft.com/office/drawing/2014/main" val="20001"/>
                    </a:ext>
                  </a:extLst>
                </a:gridCol>
              </a:tblGrid>
              <a:tr h="297150">
                <a:tc gridSpan="2">
                  <a:txBody>
                    <a:bodyPr/>
                    <a:lstStyle/>
                    <a:p>
                      <a:pPr marL="0" lvl="0" indent="0" algn="ctr" rtl="0">
                        <a:spcBef>
                          <a:spcPts val="0"/>
                        </a:spcBef>
                        <a:spcAft>
                          <a:spcPts val="0"/>
                        </a:spcAft>
                        <a:buNone/>
                      </a:pPr>
                      <a:r>
                        <a:rPr lang="en">
                          <a:latin typeface="Roboto Medium"/>
                          <a:ea typeface="Roboto Medium"/>
                          <a:cs typeface="Roboto Medium"/>
                          <a:sym typeface="Roboto Medium"/>
                        </a:rPr>
                        <a:t>Incoming Packet</a:t>
                      </a:r>
                      <a:endParaRPr>
                        <a:latin typeface="Roboto Medium"/>
                        <a:ea typeface="Roboto Medium"/>
                        <a:cs typeface="Roboto Medium"/>
                        <a:sym typeface="Roboto Medium"/>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CBA1E"/>
                    </a:solidFill>
                  </a:tcPr>
                </a:tc>
                <a:tc hMerge="1">
                  <a:txBody>
                    <a:bodyPr/>
                    <a:lstStyle/>
                    <a:p>
                      <a:endParaRPr lang="en-US"/>
                    </a:p>
                  </a:txBody>
                  <a:tcPr/>
                </a:tc>
                <a:extLst>
                  <a:ext uri="{0D108BD9-81ED-4DB2-BD59-A6C34878D82A}">
                    <a16:rowId xmlns:a16="http://schemas.microsoft.com/office/drawing/2014/main" val="10000"/>
                  </a:ext>
                </a:extLst>
              </a:tr>
              <a:tr h="301425">
                <a:tc>
                  <a:txBody>
                    <a:bodyPr/>
                    <a:lstStyle/>
                    <a:p>
                      <a:pPr marL="0" lvl="0" indent="0" algn="l" rtl="0">
                        <a:spcBef>
                          <a:spcPts val="0"/>
                        </a:spcBef>
                        <a:spcAft>
                          <a:spcPts val="0"/>
                        </a:spcAft>
                        <a:buNone/>
                      </a:pPr>
                      <a:r>
                        <a:rPr lang="en" sz="1000">
                          <a:latin typeface="Roboto"/>
                          <a:ea typeface="Roboto"/>
                          <a:cs typeface="Roboto"/>
                          <a:sym typeface="Roboto"/>
                        </a:rPr>
                        <a:t>Destination IP and Port</a:t>
                      </a:r>
                      <a:endParaRPr sz="10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74.0.0.1:80</a:t>
                      </a:r>
                      <a:endParaRPr sz="12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sz="1000">
                          <a:latin typeface="Roboto"/>
                          <a:ea typeface="Roboto"/>
                          <a:cs typeface="Roboto"/>
                          <a:sym typeface="Roboto"/>
                        </a:rPr>
                        <a:t>Source IP and Port</a:t>
                      </a:r>
                      <a:endParaRPr sz="10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F0BB"/>
                    </a:solidFill>
                  </a:tcPr>
                </a:tc>
                <a:tc>
                  <a:txBody>
                    <a:bodyPr/>
                    <a:lstStyle/>
                    <a:p>
                      <a:pPr marL="0" lvl="0" indent="0" algn="l" rtl="0">
                        <a:spcBef>
                          <a:spcPts val="0"/>
                        </a:spcBef>
                        <a:spcAft>
                          <a:spcPts val="0"/>
                        </a:spcAft>
                        <a:buNone/>
                      </a:pPr>
                      <a:r>
                        <a:rPr lang="en" sz="1200" b="1" u="sng">
                          <a:latin typeface="Inconsolata"/>
                          <a:ea typeface="Inconsolata"/>
                          <a:cs typeface="Inconsolata"/>
                          <a:sym typeface="Inconsolata"/>
                        </a:rPr>
                        <a:t>32.0.1</a:t>
                      </a:r>
                      <a:r>
                        <a:rPr lang="en" sz="1200">
                          <a:latin typeface="Inconsolata"/>
                          <a:ea typeface="Inconsolata"/>
                          <a:cs typeface="Inconsolata"/>
                          <a:sym typeface="Inconsolata"/>
                        </a:rPr>
                        <a:t>.5:49200</a:t>
                      </a:r>
                      <a:endParaRPr sz="12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F0BB"/>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28"/>
        <p:cNvGrpSpPr/>
        <p:nvPr/>
      </p:nvGrpSpPr>
      <p:grpSpPr>
        <a:xfrm>
          <a:off x="0" y="0"/>
          <a:ext cx="0" cy="0"/>
          <a:chOff x="0" y="0"/>
          <a:chExt cx="0" cy="0"/>
        </a:xfrm>
      </p:grpSpPr>
      <p:sp>
        <p:nvSpPr>
          <p:cNvPr id="2329" name="Google Shape;232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Five: Back to NAT </a:t>
            </a:r>
            <a:endParaRPr/>
          </a:p>
        </p:txBody>
      </p:sp>
      <p:sp>
        <p:nvSpPr>
          <p:cNvPr id="2330" name="Google Shape;2330;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When the router receives the packet, it checks the NAT table and knows exactly which device is expecting this packet.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331" name="Google Shape;2331;p129"/>
          <p:cNvSpPr txBox="1">
            <a:spLocks noGrp="1"/>
          </p:cNvSpPr>
          <p:nvPr>
            <p:ph type="body" idx="3"/>
          </p:nvPr>
        </p:nvSpPr>
        <p:spPr>
          <a:xfrm>
            <a:off x="0" y="1748176"/>
            <a:ext cx="9144000" cy="3246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sz="1600" dirty="0"/>
              <a:t>It will update the packet and translate the IP to include the following new packet details:</a:t>
            </a:r>
            <a:endParaRPr sz="1600" dirty="0">
              <a:latin typeface="Inconsolata"/>
              <a:ea typeface="Inconsolata"/>
              <a:cs typeface="Inconsolata"/>
              <a:sym typeface="Inconsolata"/>
            </a:endParaRPr>
          </a:p>
        </p:txBody>
      </p:sp>
      <p:sp>
        <p:nvSpPr>
          <p:cNvPr id="2332" name="Google Shape;2332;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pic>
        <p:nvPicPr>
          <p:cNvPr id="2333" name="Google Shape;2333;p129"/>
          <p:cNvPicPr preferRelativeResize="0"/>
          <p:nvPr/>
        </p:nvPicPr>
        <p:blipFill rotWithShape="1">
          <a:blip r:embed="rId3">
            <a:alphaModFix/>
          </a:blip>
          <a:srcRect l="65602" t="27954" b="22045"/>
          <a:stretch/>
        </p:blipFill>
        <p:spPr>
          <a:xfrm>
            <a:off x="6556325" y="1614825"/>
            <a:ext cx="2305651" cy="1885251"/>
          </a:xfrm>
          <a:prstGeom prst="rect">
            <a:avLst/>
          </a:prstGeom>
          <a:noFill/>
          <a:ln>
            <a:noFill/>
          </a:ln>
        </p:spPr>
      </p:pic>
      <p:graphicFrame>
        <p:nvGraphicFramePr>
          <p:cNvPr id="2334" name="Google Shape;2334;p129"/>
          <p:cNvGraphicFramePr/>
          <p:nvPr/>
        </p:nvGraphicFramePr>
        <p:xfrm>
          <a:off x="184250" y="3388575"/>
          <a:ext cx="2259250" cy="1371510"/>
        </p:xfrm>
        <a:graphic>
          <a:graphicData uri="http://schemas.openxmlformats.org/drawingml/2006/table">
            <a:tbl>
              <a:tblPr>
                <a:noFill/>
                <a:tableStyleId>{B75578EE-64D3-4AEB-9124-6BCE835AD789}</a:tableStyleId>
              </a:tblPr>
              <a:tblGrid>
                <a:gridCol w="980675">
                  <a:extLst>
                    <a:ext uri="{9D8B030D-6E8A-4147-A177-3AD203B41FA5}">
                      <a16:colId xmlns:a16="http://schemas.microsoft.com/office/drawing/2014/main" val="20000"/>
                    </a:ext>
                  </a:extLst>
                </a:gridCol>
                <a:gridCol w="1278575">
                  <a:extLst>
                    <a:ext uri="{9D8B030D-6E8A-4147-A177-3AD203B41FA5}">
                      <a16:colId xmlns:a16="http://schemas.microsoft.com/office/drawing/2014/main" val="20001"/>
                    </a:ext>
                  </a:extLst>
                </a:gridCol>
              </a:tblGrid>
              <a:tr h="328650">
                <a:tc gridSpan="2">
                  <a:txBody>
                    <a:bodyPr/>
                    <a:lstStyle/>
                    <a:p>
                      <a:pPr marL="0" lvl="0" indent="0" algn="ctr" rtl="0">
                        <a:spcBef>
                          <a:spcPts val="0"/>
                        </a:spcBef>
                        <a:spcAft>
                          <a:spcPts val="0"/>
                        </a:spcAft>
                        <a:buNone/>
                      </a:pPr>
                      <a:r>
                        <a:rPr lang="en">
                          <a:latin typeface="Roboto Medium"/>
                          <a:ea typeface="Roboto Medium"/>
                          <a:cs typeface="Roboto Medium"/>
                          <a:sym typeface="Roboto Medium"/>
                        </a:rPr>
                        <a:t>Incoming Packet</a:t>
                      </a:r>
                      <a:endParaRPr>
                        <a:latin typeface="Roboto Medium"/>
                        <a:ea typeface="Roboto Medium"/>
                        <a:cs typeface="Roboto Medium"/>
                        <a:sym typeface="Roboto Medium"/>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CBA1E"/>
                    </a:solidFill>
                  </a:tcPr>
                </a:tc>
                <a:tc hMerge="1">
                  <a:txBody>
                    <a:bodyPr/>
                    <a:lstStyle/>
                    <a:p>
                      <a:endParaRPr lang="en-US"/>
                    </a:p>
                  </a:txBody>
                  <a:tcPr/>
                </a:tc>
                <a:extLst>
                  <a:ext uri="{0D108BD9-81ED-4DB2-BD59-A6C34878D82A}">
                    <a16:rowId xmlns:a16="http://schemas.microsoft.com/office/drawing/2014/main" val="10000"/>
                  </a:ext>
                </a:extLst>
              </a:tr>
              <a:tr h="467250">
                <a:tc>
                  <a:txBody>
                    <a:bodyPr/>
                    <a:lstStyle/>
                    <a:p>
                      <a:pPr marL="0" lvl="0" indent="0" algn="l" rtl="0">
                        <a:spcBef>
                          <a:spcPts val="0"/>
                        </a:spcBef>
                        <a:spcAft>
                          <a:spcPts val="0"/>
                        </a:spcAft>
                        <a:buNone/>
                      </a:pPr>
                      <a:r>
                        <a:rPr lang="en" sz="1000">
                          <a:latin typeface="Roboto"/>
                          <a:ea typeface="Roboto"/>
                          <a:cs typeface="Roboto"/>
                          <a:sym typeface="Roboto"/>
                        </a:rPr>
                        <a:t>Destination IP and Port</a:t>
                      </a:r>
                      <a:endParaRPr sz="10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10.0.5.1:49200</a:t>
                      </a:r>
                      <a:endParaRPr sz="12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467250">
                <a:tc>
                  <a:txBody>
                    <a:bodyPr/>
                    <a:lstStyle/>
                    <a:p>
                      <a:pPr marL="0" lvl="0" indent="0" algn="l" rtl="0">
                        <a:spcBef>
                          <a:spcPts val="0"/>
                        </a:spcBef>
                        <a:spcAft>
                          <a:spcPts val="0"/>
                        </a:spcAft>
                        <a:buNone/>
                      </a:pPr>
                      <a:r>
                        <a:rPr lang="en" sz="1000">
                          <a:latin typeface="Roboto"/>
                          <a:ea typeface="Roboto"/>
                          <a:cs typeface="Roboto"/>
                          <a:sym typeface="Roboto"/>
                        </a:rPr>
                        <a:t>Source IP </a:t>
                      </a:r>
                      <a:br>
                        <a:rPr lang="en" sz="1000">
                          <a:latin typeface="Roboto"/>
                          <a:ea typeface="Roboto"/>
                          <a:cs typeface="Roboto"/>
                          <a:sym typeface="Roboto"/>
                        </a:rPr>
                      </a:br>
                      <a:r>
                        <a:rPr lang="en" sz="1000">
                          <a:latin typeface="Roboto"/>
                          <a:ea typeface="Roboto"/>
                          <a:cs typeface="Roboto"/>
                          <a:sym typeface="Roboto"/>
                        </a:rPr>
                        <a:t>and Port</a:t>
                      </a:r>
                      <a:endParaRPr sz="10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F0BB"/>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74.0.0.1:80</a:t>
                      </a:r>
                      <a:endParaRPr sz="12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F0BB"/>
                    </a:solidFill>
                  </a:tcPr>
                </a:tc>
                <a:extLst>
                  <a:ext uri="{0D108BD9-81ED-4DB2-BD59-A6C34878D82A}">
                    <a16:rowId xmlns:a16="http://schemas.microsoft.com/office/drawing/2014/main" val="10002"/>
                  </a:ext>
                </a:extLst>
              </a:tr>
            </a:tbl>
          </a:graphicData>
        </a:graphic>
      </p:graphicFrame>
      <p:sp>
        <p:nvSpPr>
          <p:cNvPr id="2335" name="Google Shape;2335;p129"/>
          <p:cNvSpPr/>
          <p:nvPr/>
        </p:nvSpPr>
        <p:spPr>
          <a:xfrm>
            <a:off x="2554675" y="3951075"/>
            <a:ext cx="773100" cy="6084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36" name="Google Shape;2336;p129"/>
          <p:cNvGraphicFramePr/>
          <p:nvPr/>
        </p:nvGraphicFramePr>
        <p:xfrm>
          <a:off x="3403975" y="3485800"/>
          <a:ext cx="2245675" cy="1286160"/>
        </p:xfrm>
        <a:graphic>
          <a:graphicData uri="http://schemas.openxmlformats.org/drawingml/2006/table">
            <a:tbl>
              <a:tblPr>
                <a:noFill/>
                <a:tableStyleId>{B75578EE-64D3-4AEB-9124-6BCE835AD789}</a:tableStyleId>
              </a:tblPr>
              <a:tblGrid>
                <a:gridCol w="1111125">
                  <a:extLst>
                    <a:ext uri="{9D8B030D-6E8A-4147-A177-3AD203B41FA5}">
                      <a16:colId xmlns:a16="http://schemas.microsoft.com/office/drawing/2014/main" val="20000"/>
                    </a:ext>
                  </a:extLst>
                </a:gridCol>
                <a:gridCol w="1134550">
                  <a:extLst>
                    <a:ext uri="{9D8B030D-6E8A-4147-A177-3AD203B41FA5}">
                      <a16:colId xmlns:a16="http://schemas.microsoft.com/office/drawing/2014/main" val="20001"/>
                    </a:ext>
                  </a:extLst>
                </a:gridCol>
              </a:tblGrid>
              <a:tr h="297150">
                <a:tc gridSpan="2">
                  <a:txBody>
                    <a:bodyPr/>
                    <a:lstStyle/>
                    <a:p>
                      <a:pPr marL="0" lvl="0" indent="0" algn="ctr" rtl="0">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NAT Translation Table</a:t>
                      </a:r>
                      <a:endParaRPr>
                        <a:solidFill>
                          <a:srgbClr val="FFFFFF"/>
                        </a:solidFill>
                        <a:latin typeface="Roboto Medium"/>
                        <a:ea typeface="Roboto Medium"/>
                        <a:cs typeface="Roboto Medium"/>
                        <a:sym typeface="Roboto Medium"/>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C4587"/>
                    </a:solidFill>
                  </a:tcPr>
                </a:tc>
                <a:tc hMerge="1">
                  <a:txBody>
                    <a:bodyPr/>
                    <a:lstStyle/>
                    <a:p>
                      <a:endParaRPr lang="en-US"/>
                    </a:p>
                  </a:txBody>
                  <a:tcPr/>
                </a:tc>
                <a:extLst>
                  <a:ext uri="{0D108BD9-81ED-4DB2-BD59-A6C34878D82A}">
                    <a16:rowId xmlns:a16="http://schemas.microsoft.com/office/drawing/2014/main" val="10000"/>
                  </a:ext>
                </a:extLst>
              </a:tr>
              <a:tr h="444975">
                <a:tc>
                  <a:txBody>
                    <a:bodyPr/>
                    <a:lstStyle/>
                    <a:p>
                      <a:pPr marL="0" lvl="0" indent="0" algn="ctr" rtl="0">
                        <a:spcBef>
                          <a:spcPts val="0"/>
                        </a:spcBef>
                        <a:spcAft>
                          <a:spcPts val="0"/>
                        </a:spcAft>
                        <a:buNone/>
                      </a:pPr>
                      <a:r>
                        <a:rPr lang="en" sz="1100">
                          <a:latin typeface="Roboto Medium"/>
                          <a:ea typeface="Roboto Medium"/>
                          <a:cs typeface="Roboto Medium"/>
                          <a:sym typeface="Roboto Medium"/>
                        </a:rPr>
                        <a:t>LAN Address</a:t>
                      </a:r>
                      <a:endParaRPr sz="1100">
                        <a:latin typeface="Roboto Medium"/>
                        <a:ea typeface="Roboto Medium"/>
                        <a:cs typeface="Roboto Medium"/>
                        <a:sym typeface="Roboto Medium"/>
                      </a:endParaRPr>
                    </a:p>
                  </a:txBody>
                  <a:tcPr marL="91425" marR="91425" marT="13715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sz="1100">
                          <a:latin typeface="Roboto Medium"/>
                          <a:ea typeface="Roboto Medium"/>
                          <a:cs typeface="Roboto Medium"/>
                          <a:sym typeface="Roboto Medium"/>
                        </a:rPr>
                        <a:t>WAN Address</a:t>
                      </a:r>
                      <a:endParaRPr sz="1100">
                        <a:latin typeface="Roboto Medium"/>
                        <a:ea typeface="Roboto Medium"/>
                        <a:cs typeface="Roboto Medium"/>
                        <a:sym typeface="Roboto Medium"/>
                      </a:endParaRPr>
                    </a:p>
                  </a:txBody>
                  <a:tcPr marL="91425" marR="91425" marT="13715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1"/>
                  </a:ext>
                </a:extLst>
              </a:tr>
              <a:tr h="444975">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Inconsolata"/>
                          <a:ea typeface="Inconsolata"/>
                          <a:cs typeface="Inconsolata"/>
                          <a:sym typeface="Inconsolata"/>
                        </a:rPr>
                        <a:t>10.0.0.5:49200</a:t>
                      </a:r>
                      <a:endParaRPr sz="10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FC0FF">
                        <a:alpha val="18990"/>
                      </a:srgbClr>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Inconsolata"/>
                          <a:ea typeface="Inconsolata"/>
                          <a:cs typeface="Inconsolata"/>
                          <a:sym typeface="Inconsolata"/>
                        </a:rPr>
                        <a:t>32.0.0.1:49200</a:t>
                      </a:r>
                      <a:endParaRPr sz="10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FC0FF">
                        <a:alpha val="18990"/>
                      </a:srgbClr>
                    </a:solidFill>
                  </a:tcPr>
                </a:tc>
                <a:extLst>
                  <a:ext uri="{0D108BD9-81ED-4DB2-BD59-A6C34878D82A}">
                    <a16:rowId xmlns:a16="http://schemas.microsoft.com/office/drawing/2014/main" val="10002"/>
                  </a:ext>
                </a:extLst>
              </a:tr>
            </a:tbl>
          </a:graphicData>
        </a:graphic>
      </p:graphicFrame>
      <p:sp>
        <p:nvSpPr>
          <p:cNvPr id="2337" name="Google Shape;2337;p129"/>
          <p:cNvSpPr/>
          <p:nvPr/>
        </p:nvSpPr>
        <p:spPr>
          <a:xfrm>
            <a:off x="5725850" y="3951075"/>
            <a:ext cx="773100" cy="6084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38" name="Google Shape;2338;p129"/>
          <p:cNvGraphicFramePr/>
          <p:nvPr/>
        </p:nvGraphicFramePr>
        <p:xfrm>
          <a:off x="6575150" y="3388575"/>
          <a:ext cx="2268000" cy="1371510"/>
        </p:xfrm>
        <a:graphic>
          <a:graphicData uri="http://schemas.openxmlformats.org/drawingml/2006/table">
            <a:tbl>
              <a:tblPr>
                <a:noFill/>
                <a:tableStyleId>{B75578EE-64D3-4AEB-9124-6BCE835AD789}</a:tableStyleId>
              </a:tblPr>
              <a:tblGrid>
                <a:gridCol w="1049500">
                  <a:extLst>
                    <a:ext uri="{9D8B030D-6E8A-4147-A177-3AD203B41FA5}">
                      <a16:colId xmlns:a16="http://schemas.microsoft.com/office/drawing/2014/main" val="20000"/>
                    </a:ext>
                  </a:extLst>
                </a:gridCol>
                <a:gridCol w="1218500">
                  <a:extLst>
                    <a:ext uri="{9D8B030D-6E8A-4147-A177-3AD203B41FA5}">
                      <a16:colId xmlns:a16="http://schemas.microsoft.com/office/drawing/2014/main" val="20001"/>
                    </a:ext>
                  </a:extLst>
                </a:gridCol>
              </a:tblGrid>
              <a:tr h="232900">
                <a:tc gridSpan="2">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Responding Packet</a:t>
                      </a:r>
                      <a:endParaRPr>
                        <a:solidFill>
                          <a:srgbClr val="FFFFFF"/>
                        </a:solidFill>
                        <a:latin typeface="Roboto Medium"/>
                        <a:ea typeface="Roboto Medium"/>
                        <a:cs typeface="Roboto Medium"/>
                        <a:sym typeface="Roboto Medium"/>
                      </a:endParaRPr>
                    </a:p>
                  </a:txBody>
                  <a:tcPr marL="91425" marR="91425" marT="91425" marB="91425">
                    <a:solidFill>
                      <a:srgbClr val="38761D"/>
                    </a:solidFill>
                  </a:tcPr>
                </a:tc>
                <a:tc hMerge="1">
                  <a:txBody>
                    <a:bodyPr/>
                    <a:lstStyle/>
                    <a:p>
                      <a:endParaRPr lang="en-US"/>
                    </a:p>
                  </a:txBody>
                  <a:tcPr/>
                </a:tc>
                <a:extLst>
                  <a:ext uri="{0D108BD9-81ED-4DB2-BD59-A6C34878D82A}">
                    <a16:rowId xmlns:a16="http://schemas.microsoft.com/office/drawing/2014/main" val="10000"/>
                  </a:ext>
                </a:extLst>
              </a:tr>
              <a:tr h="321800">
                <a:tc>
                  <a:txBody>
                    <a:bodyPr/>
                    <a:lstStyle/>
                    <a:p>
                      <a:pPr marL="0" lvl="0" indent="0" algn="l" rtl="0">
                        <a:spcBef>
                          <a:spcPts val="0"/>
                        </a:spcBef>
                        <a:spcAft>
                          <a:spcPts val="0"/>
                        </a:spcAft>
                        <a:buNone/>
                      </a:pPr>
                      <a:r>
                        <a:rPr lang="en" sz="1000">
                          <a:latin typeface="Roboto"/>
                          <a:ea typeface="Roboto"/>
                          <a:cs typeface="Roboto"/>
                          <a:sym typeface="Roboto"/>
                        </a:rPr>
                        <a:t>Destination IP </a:t>
                      </a:r>
                      <a:br>
                        <a:rPr lang="en" sz="1000">
                          <a:latin typeface="Roboto"/>
                          <a:ea typeface="Roboto"/>
                          <a:cs typeface="Roboto"/>
                          <a:sym typeface="Roboto"/>
                        </a:rPr>
                      </a:br>
                      <a:r>
                        <a:rPr lang="en" sz="1000">
                          <a:latin typeface="Roboto"/>
                          <a:ea typeface="Roboto"/>
                          <a:cs typeface="Roboto"/>
                          <a:sym typeface="Roboto"/>
                        </a:rPr>
                        <a:t>and Port</a:t>
                      </a:r>
                      <a:endParaRPr sz="1000">
                        <a:latin typeface="Roboto"/>
                        <a:ea typeface="Roboto"/>
                        <a:cs typeface="Roboto"/>
                        <a:sym typeface="Roboto"/>
                      </a:endParaRPr>
                    </a:p>
                  </a:txBody>
                  <a:tcPr marL="91425" marR="91425" marT="91425" marB="91425">
                    <a:solidFill>
                      <a:srgbClr val="D9EAD3"/>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32.0.01:49200</a:t>
                      </a:r>
                      <a:endParaRPr sz="1200">
                        <a:latin typeface="Inconsolata"/>
                        <a:ea typeface="Inconsolata"/>
                        <a:cs typeface="Inconsolata"/>
                        <a:sym typeface="Inconsolata"/>
                      </a:endParaRPr>
                    </a:p>
                  </a:txBody>
                  <a:tcPr marL="91425" marR="91425" marT="91425" marB="91425">
                    <a:solidFill>
                      <a:srgbClr val="D9EAD3"/>
                    </a:solidFill>
                  </a:tcPr>
                </a:tc>
                <a:extLst>
                  <a:ext uri="{0D108BD9-81ED-4DB2-BD59-A6C34878D82A}">
                    <a16:rowId xmlns:a16="http://schemas.microsoft.com/office/drawing/2014/main" val="10001"/>
                  </a:ext>
                </a:extLst>
              </a:tr>
              <a:tr h="369675">
                <a:tc>
                  <a:txBody>
                    <a:bodyPr/>
                    <a:lstStyle/>
                    <a:p>
                      <a:pPr marL="0" lvl="0" indent="0" algn="l" rtl="0">
                        <a:spcBef>
                          <a:spcPts val="0"/>
                        </a:spcBef>
                        <a:spcAft>
                          <a:spcPts val="0"/>
                        </a:spcAft>
                        <a:buNone/>
                      </a:pPr>
                      <a:r>
                        <a:rPr lang="en" sz="1000">
                          <a:latin typeface="Roboto"/>
                          <a:ea typeface="Roboto"/>
                          <a:cs typeface="Roboto"/>
                          <a:sym typeface="Roboto"/>
                        </a:rPr>
                        <a:t>Source IP </a:t>
                      </a:r>
                      <a:br>
                        <a:rPr lang="en" sz="1000">
                          <a:latin typeface="Roboto"/>
                          <a:ea typeface="Roboto"/>
                          <a:cs typeface="Roboto"/>
                          <a:sym typeface="Roboto"/>
                        </a:rPr>
                      </a:br>
                      <a:r>
                        <a:rPr lang="en" sz="1000">
                          <a:latin typeface="Roboto"/>
                          <a:ea typeface="Roboto"/>
                          <a:cs typeface="Roboto"/>
                          <a:sym typeface="Roboto"/>
                        </a:rPr>
                        <a:t>and Port</a:t>
                      </a:r>
                      <a:endParaRPr sz="1000">
                        <a:latin typeface="Roboto"/>
                        <a:ea typeface="Roboto"/>
                        <a:cs typeface="Roboto"/>
                        <a:sym typeface="Roboto"/>
                      </a:endParaRPr>
                    </a:p>
                  </a:txBody>
                  <a:tcPr marL="91425" marR="91425" marT="91425" marB="91425">
                    <a:solidFill>
                      <a:srgbClr val="D9EAD3"/>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74.0.0.1:80</a:t>
                      </a:r>
                      <a:endParaRPr sz="1200">
                        <a:latin typeface="Inconsolata"/>
                        <a:ea typeface="Inconsolata"/>
                        <a:cs typeface="Inconsolata"/>
                        <a:sym typeface="Inconsolata"/>
                      </a:endParaRPr>
                    </a:p>
                  </a:txBody>
                  <a:tcPr marL="91425" marR="91425" marT="91425" marB="91425">
                    <a:solidFill>
                      <a:srgbClr val="D9EAD3"/>
                    </a:solidFill>
                  </a:tcPr>
                </a:tc>
                <a:extLst>
                  <a:ext uri="{0D108BD9-81ED-4DB2-BD59-A6C34878D82A}">
                    <a16:rowId xmlns:a16="http://schemas.microsoft.com/office/drawing/2014/main" val="10002"/>
                  </a:ext>
                </a:extLst>
              </a:tr>
            </a:tbl>
          </a:graphicData>
        </a:graphic>
      </p:graphicFrame>
      <p:sp>
        <p:nvSpPr>
          <p:cNvPr id="2339" name="Google Shape;2339;p129"/>
          <p:cNvSpPr/>
          <p:nvPr/>
        </p:nvSpPr>
        <p:spPr>
          <a:xfrm>
            <a:off x="1141275" y="1771225"/>
            <a:ext cx="5645100" cy="486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29"/>
          <p:cNvSpPr txBox="1">
            <a:spLocks noGrp="1"/>
          </p:cNvSpPr>
          <p:nvPr>
            <p:ph type="subTitle" idx="1"/>
          </p:nvPr>
        </p:nvSpPr>
        <p:spPr>
          <a:xfrm>
            <a:off x="-12150" y="1849925"/>
            <a:ext cx="5586600" cy="404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Destination IP and Port: </a:t>
            </a:r>
            <a:r>
              <a:rPr lang="en" sz="1400" dirty="0">
                <a:solidFill>
                  <a:schemeClr val="dk1"/>
                </a:solidFill>
                <a:latin typeface="Inconsolata"/>
                <a:ea typeface="Inconsolata"/>
                <a:cs typeface="Inconsolata"/>
                <a:sym typeface="Inconsolata"/>
              </a:rPr>
              <a:t>10.0.0.5:49200</a:t>
            </a:r>
            <a:endParaRPr sz="1400" dirty="0"/>
          </a:p>
        </p:txBody>
      </p:sp>
      <p:sp>
        <p:nvSpPr>
          <p:cNvPr id="2341" name="Google Shape;2341;p129"/>
          <p:cNvSpPr/>
          <p:nvPr/>
        </p:nvSpPr>
        <p:spPr>
          <a:xfrm>
            <a:off x="1141330" y="2362300"/>
            <a:ext cx="5645100" cy="486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9"/>
          <p:cNvSpPr txBox="1">
            <a:spLocks noGrp="1"/>
          </p:cNvSpPr>
          <p:nvPr>
            <p:ph type="subTitle" idx="2"/>
          </p:nvPr>
        </p:nvSpPr>
        <p:spPr>
          <a:xfrm>
            <a:off x="-12112" y="2424250"/>
            <a:ext cx="4476300" cy="404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Source IP and Port: </a:t>
            </a:r>
            <a:r>
              <a:rPr lang="en" sz="1400" dirty="0">
                <a:solidFill>
                  <a:schemeClr val="dk1"/>
                </a:solidFill>
                <a:latin typeface="Inconsolata"/>
                <a:ea typeface="Inconsolata"/>
                <a:cs typeface="Inconsolata"/>
                <a:sym typeface="Inconsolata"/>
              </a:rPr>
              <a:t>74.0.0.1:80</a:t>
            </a:r>
            <a:endParaRPr sz="1400" dirty="0"/>
          </a:p>
        </p:txBody>
      </p:sp>
      <p:pic>
        <p:nvPicPr>
          <p:cNvPr id="2343" name="Google Shape;2343;p129"/>
          <p:cNvPicPr preferRelativeResize="0"/>
          <p:nvPr/>
        </p:nvPicPr>
        <p:blipFill rotWithShape="1">
          <a:blip r:embed="rId4">
            <a:alphaModFix/>
          </a:blip>
          <a:srcRect t="1774" b="1765"/>
          <a:stretch/>
        </p:blipFill>
        <p:spPr>
          <a:xfrm>
            <a:off x="429768" y="1795272"/>
            <a:ext cx="577805" cy="446400"/>
          </a:xfrm>
          <a:prstGeom prst="rect">
            <a:avLst/>
          </a:prstGeom>
          <a:noFill/>
          <a:ln>
            <a:noFill/>
          </a:ln>
        </p:spPr>
      </p:pic>
      <p:pic>
        <p:nvPicPr>
          <p:cNvPr id="2344" name="Google Shape;2344;p129"/>
          <p:cNvPicPr preferRelativeResize="0"/>
          <p:nvPr/>
        </p:nvPicPr>
        <p:blipFill rotWithShape="1">
          <a:blip r:embed="rId4">
            <a:alphaModFix/>
          </a:blip>
          <a:srcRect t="1774" b="1765"/>
          <a:stretch/>
        </p:blipFill>
        <p:spPr>
          <a:xfrm>
            <a:off x="429768" y="2382247"/>
            <a:ext cx="577805" cy="446400"/>
          </a:xfrm>
          <a:prstGeom prst="rect">
            <a:avLst/>
          </a:prstGeom>
          <a:noFill/>
          <a:ln>
            <a:noFill/>
          </a:ln>
        </p:spPr>
      </p:pic>
      <p:pic>
        <p:nvPicPr>
          <p:cNvPr id="2345" name="Google Shape;2345;p129"/>
          <p:cNvPicPr preferRelativeResize="0"/>
          <p:nvPr/>
        </p:nvPicPr>
        <p:blipFill>
          <a:blip r:embed="rId5">
            <a:alphaModFix/>
          </a:blip>
          <a:stretch>
            <a:fillRect/>
          </a:stretch>
        </p:blipFill>
        <p:spPr>
          <a:xfrm>
            <a:off x="3608000" y="2323275"/>
            <a:ext cx="1845851" cy="1230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349"/>
        <p:cNvGrpSpPr/>
        <p:nvPr/>
      </p:nvGrpSpPr>
      <p:grpSpPr>
        <a:xfrm>
          <a:off x="0" y="0"/>
          <a:ext cx="0" cy="0"/>
          <a:chOff x="0" y="0"/>
          <a:chExt cx="0" cy="0"/>
        </a:xfrm>
      </p:grpSpPr>
      <p:sp>
        <p:nvSpPr>
          <p:cNvPr id="2350" name="Google Shape;2350;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Step Six: Return of the Packet</a:t>
            </a:r>
            <a:endParaRPr/>
          </a:p>
        </p:txBody>
      </p:sp>
      <p:sp>
        <p:nvSpPr>
          <p:cNvPr id="2351" name="Google Shape;2351;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Your device, with private IP </a:t>
            </a:r>
            <a:r>
              <a:rPr lang="en" sz="2000">
                <a:latin typeface="Inconsolata"/>
                <a:ea typeface="Inconsolata"/>
                <a:cs typeface="Inconsolata"/>
                <a:sym typeface="Inconsolata"/>
              </a:rPr>
              <a:t>10.0.0.5 </a:t>
            </a:r>
            <a:r>
              <a:rPr lang="en"/>
              <a:t>receives the packet. You can now view google.com. </a:t>
            </a:r>
            <a:endParaRPr/>
          </a:p>
        </p:txBody>
      </p:sp>
      <p:sp>
        <p:nvSpPr>
          <p:cNvPr id="2352" name="Google Shape;2352;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grpSp>
        <p:nvGrpSpPr>
          <p:cNvPr id="2353" name="Google Shape;2353;p130"/>
          <p:cNvGrpSpPr/>
          <p:nvPr/>
        </p:nvGrpSpPr>
        <p:grpSpPr>
          <a:xfrm>
            <a:off x="813462" y="2053100"/>
            <a:ext cx="1455350" cy="1091175"/>
            <a:chOff x="586200" y="1335400"/>
            <a:chExt cx="1455350" cy="1091175"/>
          </a:xfrm>
        </p:grpSpPr>
        <p:pic>
          <p:nvPicPr>
            <p:cNvPr id="2354" name="Google Shape;2354;p130"/>
            <p:cNvPicPr preferRelativeResize="0"/>
            <p:nvPr/>
          </p:nvPicPr>
          <p:blipFill rotWithShape="1">
            <a:blip r:embed="rId3">
              <a:alphaModFix/>
            </a:blip>
            <a:srcRect t="23758" r="51763" b="8765"/>
            <a:stretch/>
          </p:blipFill>
          <p:spPr>
            <a:xfrm>
              <a:off x="586200" y="1335400"/>
              <a:ext cx="1455350" cy="1091175"/>
            </a:xfrm>
            <a:prstGeom prst="rect">
              <a:avLst/>
            </a:prstGeom>
            <a:noFill/>
            <a:ln>
              <a:noFill/>
            </a:ln>
          </p:spPr>
        </p:pic>
        <p:sp>
          <p:nvSpPr>
            <p:cNvPr id="2355" name="Google Shape;2355;p130"/>
            <p:cNvSpPr/>
            <p:nvPr/>
          </p:nvSpPr>
          <p:spPr>
            <a:xfrm>
              <a:off x="665250" y="1432525"/>
              <a:ext cx="1234200" cy="703800"/>
            </a:xfrm>
            <a:prstGeom prst="rect">
              <a:avLst/>
            </a:prstGeom>
            <a:solidFill>
              <a:srgbClr val="EFEFE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800"/>
                </a:spcAft>
                <a:buNone/>
              </a:pPr>
              <a:br>
                <a:rPr lang="en" sz="900">
                  <a:solidFill>
                    <a:srgbClr val="000000"/>
                  </a:solidFill>
                  <a:latin typeface="Nunito"/>
                  <a:ea typeface="Nunito"/>
                  <a:cs typeface="Nunito"/>
                  <a:sym typeface="Nunito"/>
                </a:rPr>
              </a:br>
              <a:r>
                <a:rPr lang="en" sz="1200">
                  <a:solidFill>
                    <a:srgbClr val="1C4587"/>
                  </a:solidFill>
                  <a:latin typeface="Nunito"/>
                  <a:ea typeface="Nunito"/>
                  <a:cs typeface="Nunito"/>
                  <a:sym typeface="Nunito"/>
                </a:rPr>
                <a:t>G</a:t>
              </a:r>
              <a:r>
                <a:rPr lang="en" sz="1200">
                  <a:solidFill>
                    <a:srgbClr val="990000"/>
                  </a:solidFill>
                  <a:latin typeface="Nunito"/>
                  <a:ea typeface="Nunito"/>
                  <a:cs typeface="Nunito"/>
                  <a:sym typeface="Nunito"/>
                </a:rPr>
                <a:t>o</a:t>
              </a:r>
              <a:r>
                <a:rPr lang="en" sz="1200">
                  <a:solidFill>
                    <a:srgbClr val="F1C232"/>
                  </a:solidFill>
                  <a:latin typeface="Nunito"/>
                  <a:ea typeface="Nunito"/>
                  <a:cs typeface="Nunito"/>
                  <a:sym typeface="Nunito"/>
                </a:rPr>
                <a:t>o</a:t>
              </a:r>
              <a:r>
                <a:rPr lang="en" sz="1200">
                  <a:solidFill>
                    <a:srgbClr val="1155CC"/>
                  </a:solidFill>
                  <a:latin typeface="Nunito"/>
                  <a:ea typeface="Nunito"/>
                  <a:cs typeface="Nunito"/>
                  <a:sym typeface="Nunito"/>
                </a:rPr>
                <a:t>g</a:t>
              </a:r>
              <a:r>
                <a:rPr lang="en" sz="1200">
                  <a:solidFill>
                    <a:srgbClr val="38761D"/>
                  </a:solidFill>
                  <a:latin typeface="Nunito"/>
                  <a:ea typeface="Nunito"/>
                  <a:cs typeface="Nunito"/>
                  <a:sym typeface="Nunito"/>
                </a:rPr>
                <a:t>l</a:t>
              </a:r>
              <a:r>
                <a:rPr lang="en" sz="1200">
                  <a:solidFill>
                    <a:srgbClr val="CC0000"/>
                  </a:solidFill>
                  <a:latin typeface="Nunito"/>
                  <a:ea typeface="Nunito"/>
                  <a:cs typeface="Nunito"/>
                  <a:sym typeface="Nunito"/>
                </a:rPr>
                <a:t>e</a:t>
              </a:r>
              <a:endParaRPr sz="800" i="1">
                <a:latin typeface="Nunito"/>
                <a:ea typeface="Nunito"/>
                <a:cs typeface="Nunito"/>
                <a:sym typeface="Nunito"/>
              </a:endParaRPr>
            </a:p>
          </p:txBody>
        </p:sp>
      </p:grpSp>
      <p:pic>
        <p:nvPicPr>
          <p:cNvPr id="2356" name="Google Shape;2356;p130"/>
          <p:cNvPicPr preferRelativeResize="0"/>
          <p:nvPr/>
        </p:nvPicPr>
        <p:blipFill rotWithShape="1">
          <a:blip r:embed="rId4">
            <a:alphaModFix/>
          </a:blip>
          <a:srcRect l="65602" t="27954" b="22045"/>
          <a:stretch/>
        </p:blipFill>
        <p:spPr>
          <a:xfrm>
            <a:off x="6556325" y="1418125"/>
            <a:ext cx="2305651" cy="1885251"/>
          </a:xfrm>
          <a:prstGeom prst="rect">
            <a:avLst/>
          </a:prstGeom>
          <a:noFill/>
          <a:ln>
            <a:noFill/>
          </a:ln>
        </p:spPr>
      </p:pic>
      <p:graphicFrame>
        <p:nvGraphicFramePr>
          <p:cNvPr id="2357" name="Google Shape;2357;p130"/>
          <p:cNvGraphicFramePr/>
          <p:nvPr/>
        </p:nvGraphicFramePr>
        <p:xfrm>
          <a:off x="308300" y="3191875"/>
          <a:ext cx="2434225" cy="1371510"/>
        </p:xfrm>
        <a:graphic>
          <a:graphicData uri="http://schemas.openxmlformats.org/drawingml/2006/table">
            <a:tbl>
              <a:tblPr>
                <a:noFill/>
                <a:tableStyleId>{B75578EE-64D3-4AEB-9124-6BCE835AD789}</a:tableStyleId>
              </a:tblPr>
              <a:tblGrid>
                <a:gridCol w="980675">
                  <a:extLst>
                    <a:ext uri="{9D8B030D-6E8A-4147-A177-3AD203B41FA5}">
                      <a16:colId xmlns:a16="http://schemas.microsoft.com/office/drawing/2014/main" val="20000"/>
                    </a:ext>
                  </a:extLst>
                </a:gridCol>
                <a:gridCol w="1453550">
                  <a:extLst>
                    <a:ext uri="{9D8B030D-6E8A-4147-A177-3AD203B41FA5}">
                      <a16:colId xmlns:a16="http://schemas.microsoft.com/office/drawing/2014/main" val="20001"/>
                    </a:ext>
                  </a:extLst>
                </a:gridCol>
              </a:tblGrid>
              <a:tr h="328650">
                <a:tc gridSpan="2">
                  <a:txBody>
                    <a:bodyPr/>
                    <a:lstStyle/>
                    <a:p>
                      <a:pPr marL="0" lvl="0" indent="0" algn="ctr" rtl="0">
                        <a:spcBef>
                          <a:spcPts val="0"/>
                        </a:spcBef>
                        <a:spcAft>
                          <a:spcPts val="0"/>
                        </a:spcAft>
                        <a:buNone/>
                      </a:pPr>
                      <a:r>
                        <a:rPr lang="en">
                          <a:latin typeface="Roboto Medium"/>
                          <a:ea typeface="Roboto Medium"/>
                          <a:cs typeface="Roboto Medium"/>
                          <a:sym typeface="Roboto Medium"/>
                        </a:rPr>
                        <a:t>Receiving Packet</a:t>
                      </a:r>
                      <a:endParaRPr>
                        <a:latin typeface="Roboto Medium"/>
                        <a:ea typeface="Roboto Medium"/>
                        <a:cs typeface="Roboto Medium"/>
                        <a:sym typeface="Roboto Medium"/>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CBA1E"/>
                    </a:solidFill>
                  </a:tcPr>
                </a:tc>
                <a:tc hMerge="1">
                  <a:txBody>
                    <a:bodyPr/>
                    <a:lstStyle/>
                    <a:p>
                      <a:endParaRPr lang="en-US"/>
                    </a:p>
                  </a:txBody>
                  <a:tcPr/>
                </a:tc>
                <a:extLst>
                  <a:ext uri="{0D108BD9-81ED-4DB2-BD59-A6C34878D82A}">
                    <a16:rowId xmlns:a16="http://schemas.microsoft.com/office/drawing/2014/main" val="10000"/>
                  </a:ext>
                </a:extLst>
              </a:tr>
              <a:tr h="467250">
                <a:tc>
                  <a:txBody>
                    <a:bodyPr/>
                    <a:lstStyle/>
                    <a:p>
                      <a:pPr marL="0" lvl="0" indent="0" algn="l" rtl="0">
                        <a:spcBef>
                          <a:spcPts val="0"/>
                        </a:spcBef>
                        <a:spcAft>
                          <a:spcPts val="0"/>
                        </a:spcAft>
                        <a:buNone/>
                      </a:pPr>
                      <a:r>
                        <a:rPr lang="en" sz="1000">
                          <a:latin typeface="Roboto"/>
                          <a:ea typeface="Roboto"/>
                          <a:cs typeface="Roboto"/>
                          <a:sym typeface="Roboto"/>
                        </a:rPr>
                        <a:t>Destination IP and Port</a:t>
                      </a:r>
                      <a:endParaRPr sz="10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10.0.0.5.1:49200</a:t>
                      </a:r>
                      <a:endParaRPr sz="12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D966"/>
                    </a:solidFill>
                  </a:tcPr>
                </a:tc>
                <a:extLst>
                  <a:ext uri="{0D108BD9-81ED-4DB2-BD59-A6C34878D82A}">
                    <a16:rowId xmlns:a16="http://schemas.microsoft.com/office/drawing/2014/main" val="10001"/>
                  </a:ext>
                </a:extLst>
              </a:tr>
              <a:tr h="467250">
                <a:tc>
                  <a:txBody>
                    <a:bodyPr/>
                    <a:lstStyle/>
                    <a:p>
                      <a:pPr marL="0" lvl="0" indent="0" algn="l" rtl="0">
                        <a:spcBef>
                          <a:spcPts val="0"/>
                        </a:spcBef>
                        <a:spcAft>
                          <a:spcPts val="0"/>
                        </a:spcAft>
                        <a:buNone/>
                      </a:pPr>
                      <a:r>
                        <a:rPr lang="en" sz="1000">
                          <a:latin typeface="Roboto"/>
                          <a:ea typeface="Roboto"/>
                          <a:cs typeface="Roboto"/>
                          <a:sym typeface="Roboto"/>
                        </a:rPr>
                        <a:t>Source IP </a:t>
                      </a:r>
                      <a:br>
                        <a:rPr lang="en" sz="1000">
                          <a:latin typeface="Roboto"/>
                          <a:ea typeface="Roboto"/>
                          <a:cs typeface="Roboto"/>
                          <a:sym typeface="Roboto"/>
                        </a:rPr>
                      </a:br>
                      <a:r>
                        <a:rPr lang="en" sz="1000">
                          <a:latin typeface="Roboto"/>
                          <a:ea typeface="Roboto"/>
                          <a:cs typeface="Roboto"/>
                          <a:sym typeface="Roboto"/>
                        </a:rPr>
                        <a:t>and Port</a:t>
                      </a:r>
                      <a:endParaRPr sz="10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F0BB"/>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74.0.0.1:80</a:t>
                      </a:r>
                      <a:endParaRPr sz="12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AF0BB"/>
                    </a:solidFill>
                  </a:tcPr>
                </a:tc>
                <a:extLst>
                  <a:ext uri="{0D108BD9-81ED-4DB2-BD59-A6C34878D82A}">
                    <a16:rowId xmlns:a16="http://schemas.microsoft.com/office/drawing/2014/main" val="10002"/>
                  </a:ext>
                </a:extLst>
              </a:tr>
            </a:tbl>
          </a:graphicData>
        </a:graphic>
      </p:graphicFrame>
      <p:graphicFrame>
        <p:nvGraphicFramePr>
          <p:cNvPr id="2358" name="Google Shape;2358;p130"/>
          <p:cNvGraphicFramePr/>
          <p:nvPr/>
        </p:nvGraphicFramePr>
        <p:xfrm>
          <a:off x="3403975" y="3289100"/>
          <a:ext cx="2245675" cy="1286160"/>
        </p:xfrm>
        <a:graphic>
          <a:graphicData uri="http://schemas.openxmlformats.org/drawingml/2006/table">
            <a:tbl>
              <a:tblPr>
                <a:noFill/>
                <a:tableStyleId>{B75578EE-64D3-4AEB-9124-6BCE835AD789}</a:tableStyleId>
              </a:tblPr>
              <a:tblGrid>
                <a:gridCol w="1111125">
                  <a:extLst>
                    <a:ext uri="{9D8B030D-6E8A-4147-A177-3AD203B41FA5}">
                      <a16:colId xmlns:a16="http://schemas.microsoft.com/office/drawing/2014/main" val="20000"/>
                    </a:ext>
                  </a:extLst>
                </a:gridCol>
                <a:gridCol w="1134550">
                  <a:extLst>
                    <a:ext uri="{9D8B030D-6E8A-4147-A177-3AD203B41FA5}">
                      <a16:colId xmlns:a16="http://schemas.microsoft.com/office/drawing/2014/main" val="20001"/>
                    </a:ext>
                  </a:extLst>
                </a:gridCol>
              </a:tblGrid>
              <a:tr h="297150">
                <a:tc gridSpan="2">
                  <a:txBody>
                    <a:bodyPr/>
                    <a:lstStyle/>
                    <a:p>
                      <a:pPr marL="0" lvl="0" indent="0" algn="ctr" rtl="0">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NAT Translation Table</a:t>
                      </a:r>
                      <a:endParaRPr>
                        <a:solidFill>
                          <a:srgbClr val="FFFFFF"/>
                        </a:solidFill>
                        <a:latin typeface="Roboto Medium"/>
                        <a:ea typeface="Roboto Medium"/>
                        <a:cs typeface="Roboto Medium"/>
                        <a:sym typeface="Roboto Medium"/>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1C4587"/>
                    </a:solidFill>
                  </a:tcPr>
                </a:tc>
                <a:tc hMerge="1">
                  <a:txBody>
                    <a:bodyPr/>
                    <a:lstStyle/>
                    <a:p>
                      <a:endParaRPr lang="en-US"/>
                    </a:p>
                  </a:txBody>
                  <a:tcPr/>
                </a:tc>
                <a:extLst>
                  <a:ext uri="{0D108BD9-81ED-4DB2-BD59-A6C34878D82A}">
                    <a16:rowId xmlns:a16="http://schemas.microsoft.com/office/drawing/2014/main" val="10000"/>
                  </a:ext>
                </a:extLst>
              </a:tr>
              <a:tr h="444975">
                <a:tc>
                  <a:txBody>
                    <a:bodyPr/>
                    <a:lstStyle/>
                    <a:p>
                      <a:pPr marL="0" lvl="0" indent="0" algn="ctr" rtl="0">
                        <a:spcBef>
                          <a:spcPts val="0"/>
                        </a:spcBef>
                        <a:spcAft>
                          <a:spcPts val="0"/>
                        </a:spcAft>
                        <a:buNone/>
                      </a:pPr>
                      <a:r>
                        <a:rPr lang="en" sz="1100">
                          <a:latin typeface="Roboto Medium"/>
                          <a:ea typeface="Roboto Medium"/>
                          <a:cs typeface="Roboto Medium"/>
                          <a:sym typeface="Roboto Medium"/>
                        </a:rPr>
                        <a:t>LAN Address</a:t>
                      </a:r>
                      <a:endParaRPr sz="1100">
                        <a:latin typeface="Roboto Medium"/>
                        <a:ea typeface="Roboto Medium"/>
                        <a:cs typeface="Roboto Medium"/>
                        <a:sym typeface="Roboto Medium"/>
                      </a:endParaRPr>
                    </a:p>
                  </a:txBody>
                  <a:tcPr marL="91425" marR="91425" marT="13715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sz="1100">
                          <a:latin typeface="Roboto Medium"/>
                          <a:ea typeface="Roboto Medium"/>
                          <a:cs typeface="Roboto Medium"/>
                          <a:sym typeface="Roboto Medium"/>
                        </a:rPr>
                        <a:t>WAN Address</a:t>
                      </a:r>
                      <a:endParaRPr sz="1100">
                        <a:latin typeface="Roboto Medium"/>
                        <a:ea typeface="Roboto Medium"/>
                        <a:cs typeface="Roboto Medium"/>
                        <a:sym typeface="Roboto Medium"/>
                      </a:endParaRPr>
                    </a:p>
                  </a:txBody>
                  <a:tcPr marL="91425" marR="91425" marT="13715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1"/>
                  </a:ext>
                </a:extLst>
              </a:tr>
              <a:tr h="444975">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Inconsolata"/>
                          <a:ea typeface="Inconsolata"/>
                          <a:cs typeface="Inconsolata"/>
                          <a:sym typeface="Inconsolata"/>
                        </a:rPr>
                        <a:t>10.0.0.5:49200</a:t>
                      </a:r>
                      <a:endParaRPr sz="10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FC0FF">
                        <a:alpha val="18990"/>
                      </a:srgbClr>
                    </a:solidFill>
                  </a:tcPr>
                </a:tc>
                <a:tc>
                  <a:txBody>
                    <a:bodyPr/>
                    <a:lstStyle/>
                    <a:p>
                      <a:pPr marL="0" lvl="0" indent="0" algn="ctr" rtl="0">
                        <a:spcBef>
                          <a:spcPts val="0"/>
                        </a:spcBef>
                        <a:spcAft>
                          <a:spcPts val="0"/>
                        </a:spcAft>
                        <a:buClr>
                          <a:schemeClr val="dk1"/>
                        </a:buClr>
                        <a:buSzPts val="1100"/>
                        <a:buFont typeface="Arial"/>
                        <a:buNone/>
                      </a:pPr>
                      <a:r>
                        <a:rPr lang="en" sz="1000">
                          <a:solidFill>
                            <a:schemeClr val="dk1"/>
                          </a:solidFill>
                          <a:latin typeface="Inconsolata"/>
                          <a:ea typeface="Inconsolata"/>
                          <a:cs typeface="Inconsolata"/>
                          <a:sym typeface="Inconsolata"/>
                        </a:rPr>
                        <a:t>32.0.0.1:49200</a:t>
                      </a:r>
                      <a:endParaRPr sz="1000">
                        <a:latin typeface="Inconsolata"/>
                        <a:ea typeface="Inconsolata"/>
                        <a:cs typeface="Inconsolata"/>
                        <a:sym typeface="Inconsolata"/>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FC0FF">
                        <a:alpha val="18990"/>
                      </a:srgbClr>
                    </a:solidFill>
                  </a:tcPr>
                </a:tc>
                <a:extLst>
                  <a:ext uri="{0D108BD9-81ED-4DB2-BD59-A6C34878D82A}">
                    <a16:rowId xmlns:a16="http://schemas.microsoft.com/office/drawing/2014/main" val="10002"/>
                  </a:ext>
                </a:extLst>
              </a:tr>
            </a:tbl>
          </a:graphicData>
        </a:graphic>
      </p:graphicFrame>
      <p:sp>
        <p:nvSpPr>
          <p:cNvPr id="2359" name="Google Shape;2359;p130"/>
          <p:cNvSpPr/>
          <p:nvPr/>
        </p:nvSpPr>
        <p:spPr>
          <a:xfrm rot="10800000">
            <a:off x="5725850" y="3754375"/>
            <a:ext cx="773100" cy="6084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60" name="Google Shape;2360;p130"/>
          <p:cNvGraphicFramePr/>
          <p:nvPr/>
        </p:nvGraphicFramePr>
        <p:xfrm>
          <a:off x="6575150" y="3191875"/>
          <a:ext cx="2268000" cy="1371510"/>
        </p:xfrm>
        <a:graphic>
          <a:graphicData uri="http://schemas.openxmlformats.org/drawingml/2006/table">
            <a:tbl>
              <a:tblPr>
                <a:noFill/>
                <a:tableStyleId>{B75578EE-64D3-4AEB-9124-6BCE835AD789}</a:tableStyleId>
              </a:tblPr>
              <a:tblGrid>
                <a:gridCol w="1049500">
                  <a:extLst>
                    <a:ext uri="{9D8B030D-6E8A-4147-A177-3AD203B41FA5}">
                      <a16:colId xmlns:a16="http://schemas.microsoft.com/office/drawing/2014/main" val="20000"/>
                    </a:ext>
                  </a:extLst>
                </a:gridCol>
                <a:gridCol w="1218500">
                  <a:extLst>
                    <a:ext uri="{9D8B030D-6E8A-4147-A177-3AD203B41FA5}">
                      <a16:colId xmlns:a16="http://schemas.microsoft.com/office/drawing/2014/main" val="20001"/>
                    </a:ext>
                  </a:extLst>
                </a:gridCol>
              </a:tblGrid>
              <a:tr h="232900">
                <a:tc gridSpan="2">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Responding Packet</a:t>
                      </a:r>
                      <a:endParaRPr>
                        <a:solidFill>
                          <a:srgbClr val="FFFFFF"/>
                        </a:solidFill>
                        <a:latin typeface="Roboto Medium"/>
                        <a:ea typeface="Roboto Medium"/>
                        <a:cs typeface="Roboto Medium"/>
                        <a:sym typeface="Roboto Medium"/>
                      </a:endParaRPr>
                    </a:p>
                  </a:txBody>
                  <a:tcPr marL="91425" marR="91425" marT="91425" marB="91425">
                    <a:solidFill>
                      <a:srgbClr val="38761D"/>
                    </a:solidFill>
                  </a:tcPr>
                </a:tc>
                <a:tc hMerge="1">
                  <a:txBody>
                    <a:bodyPr/>
                    <a:lstStyle/>
                    <a:p>
                      <a:endParaRPr lang="en-US"/>
                    </a:p>
                  </a:txBody>
                  <a:tcPr/>
                </a:tc>
                <a:extLst>
                  <a:ext uri="{0D108BD9-81ED-4DB2-BD59-A6C34878D82A}">
                    <a16:rowId xmlns:a16="http://schemas.microsoft.com/office/drawing/2014/main" val="10000"/>
                  </a:ext>
                </a:extLst>
              </a:tr>
              <a:tr h="321800">
                <a:tc>
                  <a:txBody>
                    <a:bodyPr/>
                    <a:lstStyle/>
                    <a:p>
                      <a:pPr marL="0" lvl="0" indent="0" algn="l" rtl="0">
                        <a:spcBef>
                          <a:spcPts val="0"/>
                        </a:spcBef>
                        <a:spcAft>
                          <a:spcPts val="0"/>
                        </a:spcAft>
                        <a:buNone/>
                      </a:pPr>
                      <a:r>
                        <a:rPr lang="en" sz="1000">
                          <a:latin typeface="Roboto"/>
                          <a:ea typeface="Roboto"/>
                          <a:cs typeface="Roboto"/>
                          <a:sym typeface="Roboto"/>
                        </a:rPr>
                        <a:t>Destination IP </a:t>
                      </a:r>
                      <a:br>
                        <a:rPr lang="en" sz="1000">
                          <a:latin typeface="Roboto"/>
                          <a:ea typeface="Roboto"/>
                          <a:cs typeface="Roboto"/>
                          <a:sym typeface="Roboto"/>
                        </a:rPr>
                      </a:br>
                      <a:r>
                        <a:rPr lang="en" sz="1000">
                          <a:latin typeface="Roboto"/>
                          <a:ea typeface="Roboto"/>
                          <a:cs typeface="Roboto"/>
                          <a:sym typeface="Roboto"/>
                        </a:rPr>
                        <a:t>and Port</a:t>
                      </a:r>
                      <a:endParaRPr sz="1000">
                        <a:latin typeface="Roboto"/>
                        <a:ea typeface="Roboto"/>
                        <a:cs typeface="Roboto"/>
                        <a:sym typeface="Roboto"/>
                      </a:endParaRPr>
                    </a:p>
                  </a:txBody>
                  <a:tcPr marL="91425" marR="91425" marT="91425" marB="91425">
                    <a:solidFill>
                      <a:srgbClr val="D9EAD3"/>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32.0.01:49200</a:t>
                      </a:r>
                      <a:endParaRPr sz="1200">
                        <a:latin typeface="Inconsolata"/>
                        <a:ea typeface="Inconsolata"/>
                        <a:cs typeface="Inconsolata"/>
                        <a:sym typeface="Inconsolata"/>
                      </a:endParaRPr>
                    </a:p>
                  </a:txBody>
                  <a:tcPr marL="91425" marR="91425" marT="91425" marB="91425">
                    <a:solidFill>
                      <a:srgbClr val="D9EAD3"/>
                    </a:solidFill>
                  </a:tcPr>
                </a:tc>
                <a:extLst>
                  <a:ext uri="{0D108BD9-81ED-4DB2-BD59-A6C34878D82A}">
                    <a16:rowId xmlns:a16="http://schemas.microsoft.com/office/drawing/2014/main" val="10001"/>
                  </a:ext>
                </a:extLst>
              </a:tr>
              <a:tr h="369675">
                <a:tc>
                  <a:txBody>
                    <a:bodyPr/>
                    <a:lstStyle/>
                    <a:p>
                      <a:pPr marL="0" lvl="0" indent="0" algn="l" rtl="0">
                        <a:spcBef>
                          <a:spcPts val="0"/>
                        </a:spcBef>
                        <a:spcAft>
                          <a:spcPts val="0"/>
                        </a:spcAft>
                        <a:buNone/>
                      </a:pPr>
                      <a:r>
                        <a:rPr lang="en" sz="1000">
                          <a:latin typeface="Roboto"/>
                          <a:ea typeface="Roboto"/>
                          <a:cs typeface="Roboto"/>
                          <a:sym typeface="Roboto"/>
                        </a:rPr>
                        <a:t>Source IP </a:t>
                      </a:r>
                      <a:br>
                        <a:rPr lang="en" sz="1000">
                          <a:latin typeface="Roboto"/>
                          <a:ea typeface="Roboto"/>
                          <a:cs typeface="Roboto"/>
                          <a:sym typeface="Roboto"/>
                        </a:rPr>
                      </a:br>
                      <a:r>
                        <a:rPr lang="en" sz="1000">
                          <a:latin typeface="Roboto"/>
                          <a:ea typeface="Roboto"/>
                          <a:cs typeface="Roboto"/>
                          <a:sym typeface="Roboto"/>
                        </a:rPr>
                        <a:t>and Port</a:t>
                      </a:r>
                      <a:endParaRPr sz="1000">
                        <a:latin typeface="Roboto"/>
                        <a:ea typeface="Roboto"/>
                        <a:cs typeface="Roboto"/>
                        <a:sym typeface="Roboto"/>
                      </a:endParaRPr>
                    </a:p>
                  </a:txBody>
                  <a:tcPr marL="91425" marR="91425" marT="91425" marB="91425">
                    <a:solidFill>
                      <a:srgbClr val="D9EAD3"/>
                    </a:solidFill>
                  </a:tcPr>
                </a:tc>
                <a:tc>
                  <a:txBody>
                    <a:bodyPr/>
                    <a:lstStyle/>
                    <a:p>
                      <a:pPr marL="0" lvl="0" indent="0" algn="l" rtl="0">
                        <a:spcBef>
                          <a:spcPts val="0"/>
                        </a:spcBef>
                        <a:spcAft>
                          <a:spcPts val="0"/>
                        </a:spcAft>
                        <a:buNone/>
                      </a:pPr>
                      <a:r>
                        <a:rPr lang="en" sz="1200">
                          <a:latin typeface="Inconsolata"/>
                          <a:ea typeface="Inconsolata"/>
                          <a:cs typeface="Inconsolata"/>
                          <a:sym typeface="Inconsolata"/>
                        </a:rPr>
                        <a:t>74.0.0.1:80</a:t>
                      </a:r>
                      <a:endParaRPr sz="1200">
                        <a:latin typeface="Inconsolata"/>
                        <a:ea typeface="Inconsolata"/>
                        <a:cs typeface="Inconsolata"/>
                        <a:sym typeface="Inconsolata"/>
                      </a:endParaRPr>
                    </a:p>
                  </a:txBody>
                  <a:tcPr marL="91425" marR="91425" marT="91425" marB="91425">
                    <a:solidFill>
                      <a:srgbClr val="D9EAD3"/>
                    </a:solidFill>
                  </a:tcPr>
                </a:tc>
                <a:extLst>
                  <a:ext uri="{0D108BD9-81ED-4DB2-BD59-A6C34878D82A}">
                    <a16:rowId xmlns:a16="http://schemas.microsoft.com/office/drawing/2014/main" val="10002"/>
                  </a:ext>
                </a:extLst>
              </a:tr>
            </a:tbl>
          </a:graphicData>
        </a:graphic>
      </p:graphicFrame>
      <p:pic>
        <p:nvPicPr>
          <p:cNvPr id="2361" name="Google Shape;2361;p130"/>
          <p:cNvPicPr preferRelativeResize="0"/>
          <p:nvPr/>
        </p:nvPicPr>
        <p:blipFill>
          <a:blip r:embed="rId5">
            <a:alphaModFix/>
          </a:blip>
          <a:stretch>
            <a:fillRect/>
          </a:stretch>
        </p:blipFill>
        <p:spPr>
          <a:xfrm>
            <a:off x="3608000" y="2126575"/>
            <a:ext cx="1845851" cy="1230549"/>
          </a:xfrm>
          <a:prstGeom prst="rect">
            <a:avLst/>
          </a:prstGeom>
          <a:noFill/>
          <a:ln>
            <a:noFill/>
          </a:ln>
        </p:spPr>
      </p:pic>
      <p:sp>
        <p:nvSpPr>
          <p:cNvPr id="2362" name="Google Shape;2362;p130"/>
          <p:cNvSpPr/>
          <p:nvPr/>
        </p:nvSpPr>
        <p:spPr>
          <a:xfrm rot="10800000">
            <a:off x="5725850" y="2452225"/>
            <a:ext cx="773100" cy="6084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0"/>
          <p:cNvSpPr/>
          <p:nvPr/>
        </p:nvSpPr>
        <p:spPr>
          <a:xfrm rot="10800000">
            <a:off x="2686950" y="2452225"/>
            <a:ext cx="773100" cy="608400"/>
          </a:xfrm>
          <a:prstGeom prst="rightArrow">
            <a:avLst>
              <a:gd name="adj1" fmla="val 50000"/>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3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DHCP Attacks</a:t>
            </a:r>
            <a:endParaRPr/>
          </a:p>
        </p:txBody>
      </p:sp>
      <p:sp>
        <p:nvSpPr>
          <p:cNvPr id="2369" name="Google Shape;2369;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pic>
        <p:nvPicPr>
          <p:cNvPr id="2374" name="Google Shape;2374;p132"/>
          <p:cNvPicPr preferRelativeResize="0"/>
          <p:nvPr/>
        </p:nvPicPr>
        <p:blipFill rotWithShape="1">
          <a:blip r:embed="rId3">
            <a:alphaModFix/>
          </a:blip>
          <a:srcRect t="9019" r="9024" b="14545"/>
          <a:stretch/>
        </p:blipFill>
        <p:spPr>
          <a:xfrm>
            <a:off x="-24600" y="1"/>
            <a:ext cx="9168600" cy="5143499"/>
          </a:xfrm>
          <a:prstGeom prst="rect">
            <a:avLst/>
          </a:prstGeom>
          <a:noFill/>
          <a:ln>
            <a:noFill/>
          </a:ln>
        </p:spPr>
      </p:pic>
      <p:sp>
        <p:nvSpPr>
          <p:cNvPr id="2375" name="Google Shape;2375;p132"/>
          <p:cNvSpPr/>
          <p:nvPr/>
        </p:nvSpPr>
        <p:spPr>
          <a:xfrm>
            <a:off x="-24400" y="-15275"/>
            <a:ext cx="9168600" cy="5143500"/>
          </a:xfrm>
          <a:prstGeom prst="rect">
            <a:avLst/>
          </a:prstGeom>
          <a:solidFill>
            <a:srgbClr val="434343">
              <a:alpha val="37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2"/>
          <p:cNvSpPr txBox="1">
            <a:spLocks noGrp="1"/>
          </p:cNvSpPr>
          <p:nvPr>
            <p:ph type="subTitle" idx="1"/>
          </p:nvPr>
        </p:nvSpPr>
        <p:spPr>
          <a:xfrm>
            <a:off x="0" y="675975"/>
            <a:ext cx="8808300" cy="377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DHCP servers only have a limited amount of IP addresses they can distribute to devices on a LAN. </a:t>
            </a:r>
            <a:endParaRPr>
              <a:solidFill>
                <a:srgbClr val="FFFFFF"/>
              </a:solidFill>
            </a:endParaRPr>
          </a:p>
          <a:p>
            <a:pPr marL="320040" marR="1463040" lvl="0" indent="-205740" algn="l" rtl="0">
              <a:spcBef>
                <a:spcPts val="800"/>
              </a:spcBef>
              <a:spcAft>
                <a:spcPts val="0"/>
              </a:spcAft>
              <a:buClr>
                <a:srgbClr val="FFFFFF"/>
              </a:buClr>
              <a:buSzPts val="1800"/>
              <a:buChar char="●"/>
            </a:pPr>
            <a:r>
              <a:rPr lang="en">
                <a:solidFill>
                  <a:srgbClr val="FFFFFF"/>
                </a:solidFill>
              </a:rPr>
              <a:t>If an attacker is able to access the LAN, they can send a large number of DHCP messages over the network requesting IP addresses from the DHCP server.</a:t>
            </a:r>
            <a:endParaRPr>
              <a:solidFill>
                <a:srgbClr val="FFFFFF"/>
              </a:solidFill>
            </a:endParaRPr>
          </a:p>
          <a:p>
            <a:pPr marL="320040" marR="1463040" lvl="0" indent="-205740" algn="l" rtl="0">
              <a:spcBef>
                <a:spcPts val="800"/>
              </a:spcBef>
              <a:spcAft>
                <a:spcPts val="800"/>
              </a:spcAft>
              <a:buClr>
                <a:srgbClr val="FFFFFF"/>
              </a:buClr>
              <a:buSzPts val="1800"/>
              <a:buChar char="●"/>
            </a:pPr>
            <a:r>
              <a:rPr lang="en">
                <a:solidFill>
                  <a:srgbClr val="FFFFFF"/>
                </a:solidFill>
              </a:rPr>
              <a:t>If the number of requests is large enough, the DHCP server can run out of IPs, and new, legitimate users won’t be able to receive an IP. </a:t>
            </a:r>
            <a:endParaRPr>
              <a:solidFill>
                <a:srgbClr val="FFFFFF"/>
              </a:solidFill>
            </a:endParaRPr>
          </a:p>
        </p:txBody>
      </p:sp>
      <p:sp>
        <p:nvSpPr>
          <p:cNvPr id="2377" name="Google Shape;2377;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24</a:t>
            </a:fld>
            <a:endParaRPr sz="600">
              <a:solidFill>
                <a:srgbClr val="FFFFFF"/>
              </a:solidFill>
            </a:endParaRPr>
          </a:p>
        </p:txBody>
      </p:sp>
      <p:sp>
        <p:nvSpPr>
          <p:cNvPr id="2378" name="Google Shape;2378;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DHCP Attacks</a:t>
            </a:r>
            <a:endParaRPr>
              <a:solidFill>
                <a:srgbClr val="FFFFFF"/>
              </a:solidFill>
            </a:endParaRPr>
          </a:p>
        </p:txBody>
      </p:sp>
      <p:cxnSp>
        <p:nvCxnSpPr>
          <p:cNvPr id="2379" name="Google Shape;2379;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80" name="Google Shape;2380;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384"/>
        <p:cNvGrpSpPr/>
        <p:nvPr/>
      </p:nvGrpSpPr>
      <p:grpSpPr>
        <a:xfrm>
          <a:off x="0" y="0"/>
          <a:ext cx="0" cy="0"/>
          <a:chOff x="0" y="0"/>
          <a:chExt cx="0" cy="0"/>
        </a:xfrm>
      </p:grpSpPr>
      <p:sp>
        <p:nvSpPr>
          <p:cNvPr id="2385" name="Google Shape;2385;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DHCP Attacks</a:t>
            </a:r>
            <a:endParaRPr/>
          </a:p>
        </p:txBody>
      </p:sp>
      <p:sp>
        <p:nvSpPr>
          <p:cNvPr id="2386" name="Google Shape;2386;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This attack is known as </a:t>
            </a:r>
            <a:r>
              <a:rPr lang="en">
                <a:latin typeface="Roboto Medium"/>
                <a:ea typeface="Roboto Medium"/>
                <a:cs typeface="Roboto Medium"/>
                <a:sym typeface="Roboto Medium"/>
              </a:rPr>
              <a:t>DHCP starvation</a:t>
            </a:r>
            <a:r>
              <a:rPr lang="en"/>
              <a:t>.</a:t>
            </a:r>
            <a:endParaRPr/>
          </a:p>
        </p:txBody>
      </p:sp>
      <p:sp>
        <p:nvSpPr>
          <p:cNvPr id="2387" name="Google Shape;2387;p133"/>
          <p:cNvSpPr txBox="1">
            <a:spLocks noGrp="1"/>
          </p:cNvSpPr>
          <p:nvPr>
            <p:ph type="body" idx="3"/>
          </p:nvPr>
        </p:nvSpPr>
        <p:spPr>
          <a:xfrm>
            <a:off x="175" y="1284250"/>
            <a:ext cx="3285600" cy="13539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a:t>If it sounds familiar, this is because it’s a type of </a:t>
            </a:r>
            <a:r>
              <a:rPr lang="en" b="1"/>
              <a:t>denial of service</a:t>
            </a:r>
            <a:r>
              <a:rPr lang="en"/>
              <a:t> (DoS) attack. </a:t>
            </a:r>
            <a:endParaRPr/>
          </a:p>
          <a:p>
            <a:pPr marL="0" lvl="0" indent="0" algn="l" rtl="0">
              <a:spcBef>
                <a:spcPts val="800"/>
              </a:spcBef>
              <a:spcAft>
                <a:spcPts val="800"/>
              </a:spcAft>
              <a:buNone/>
            </a:pPr>
            <a:r>
              <a:rPr lang="en"/>
              <a:t>This attack impacts the availability concept of the CIA triad. </a:t>
            </a:r>
            <a:endParaRPr/>
          </a:p>
        </p:txBody>
      </p:sp>
      <p:sp>
        <p:nvSpPr>
          <p:cNvPr id="2388" name="Google Shape;2388;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pic>
        <p:nvPicPr>
          <p:cNvPr id="2389" name="Google Shape;2389;p133"/>
          <p:cNvPicPr preferRelativeResize="0"/>
          <p:nvPr/>
        </p:nvPicPr>
        <p:blipFill>
          <a:blip r:embed="rId3">
            <a:alphaModFix/>
          </a:blip>
          <a:stretch>
            <a:fillRect/>
          </a:stretch>
        </p:blipFill>
        <p:spPr>
          <a:xfrm>
            <a:off x="2313550" y="1007906"/>
            <a:ext cx="6338876" cy="4786625"/>
          </a:xfrm>
          <a:prstGeom prst="rect">
            <a:avLst/>
          </a:prstGeom>
          <a:noFill/>
          <a:ln>
            <a:noFill/>
          </a:ln>
        </p:spPr>
      </p:pic>
      <p:pic>
        <p:nvPicPr>
          <p:cNvPr id="2390" name="Google Shape;2390;p133"/>
          <p:cNvPicPr preferRelativeResize="0"/>
          <p:nvPr/>
        </p:nvPicPr>
        <p:blipFill>
          <a:blip r:embed="rId4">
            <a:alphaModFix/>
          </a:blip>
          <a:stretch>
            <a:fillRect/>
          </a:stretch>
        </p:blipFill>
        <p:spPr>
          <a:xfrm rot="-1724222">
            <a:off x="4056397" y="19834"/>
            <a:ext cx="3563002" cy="2690500"/>
          </a:xfrm>
          <a:prstGeom prst="rect">
            <a:avLst/>
          </a:prstGeom>
          <a:noFill/>
          <a:ln>
            <a:noFill/>
          </a:ln>
        </p:spPr>
      </p:pic>
      <p:pic>
        <p:nvPicPr>
          <p:cNvPr id="2391" name="Google Shape;2391;p133"/>
          <p:cNvPicPr preferRelativeResize="0"/>
          <p:nvPr/>
        </p:nvPicPr>
        <p:blipFill>
          <a:blip r:embed="rId4">
            <a:alphaModFix/>
          </a:blip>
          <a:stretch>
            <a:fillRect/>
          </a:stretch>
        </p:blipFill>
        <p:spPr>
          <a:xfrm rot="-1724224">
            <a:off x="6006687" y="319887"/>
            <a:ext cx="2442974" cy="1844749"/>
          </a:xfrm>
          <a:prstGeom prst="rect">
            <a:avLst/>
          </a:prstGeom>
          <a:noFill/>
          <a:ln>
            <a:noFill/>
          </a:ln>
        </p:spPr>
      </p:pic>
      <p:pic>
        <p:nvPicPr>
          <p:cNvPr id="2392" name="Google Shape;2392;p133"/>
          <p:cNvPicPr preferRelativeResize="0"/>
          <p:nvPr/>
        </p:nvPicPr>
        <p:blipFill>
          <a:blip r:embed="rId4">
            <a:alphaModFix/>
          </a:blip>
          <a:stretch>
            <a:fillRect/>
          </a:stretch>
        </p:blipFill>
        <p:spPr>
          <a:xfrm rot="-1724222">
            <a:off x="5717788" y="690832"/>
            <a:ext cx="3563002" cy="2690500"/>
          </a:xfrm>
          <a:prstGeom prst="rect">
            <a:avLst/>
          </a:prstGeom>
          <a:noFill/>
          <a:ln>
            <a:noFill/>
          </a:ln>
        </p:spPr>
      </p:pic>
      <p:pic>
        <p:nvPicPr>
          <p:cNvPr id="2393" name="Google Shape;2393;p133"/>
          <p:cNvPicPr preferRelativeResize="0"/>
          <p:nvPr/>
        </p:nvPicPr>
        <p:blipFill>
          <a:blip r:embed="rId4">
            <a:alphaModFix/>
          </a:blip>
          <a:stretch>
            <a:fillRect/>
          </a:stretch>
        </p:blipFill>
        <p:spPr>
          <a:xfrm rot="-1724224">
            <a:off x="6207271" y="2478831"/>
            <a:ext cx="2442974" cy="1844749"/>
          </a:xfrm>
          <a:prstGeom prst="rect">
            <a:avLst/>
          </a:prstGeom>
          <a:noFill/>
          <a:ln>
            <a:noFill/>
          </a:ln>
        </p:spPr>
      </p:pic>
      <p:grpSp>
        <p:nvGrpSpPr>
          <p:cNvPr id="2394" name="Google Shape;2394;p133"/>
          <p:cNvGrpSpPr/>
          <p:nvPr/>
        </p:nvGrpSpPr>
        <p:grpSpPr>
          <a:xfrm>
            <a:off x="428100" y="2881625"/>
            <a:ext cx="1994100" cy="1994100"/>
            <a:chOff x="451250" y="2675125"/>
            <a:chExt cx="1994100" cy="1994100"/>
          </a:xfrm>
        </p:grpSpPr>
        <p:pic>
          <p:nvPicPr>
            <p:cNvPr id="2395" name="Google Shape;2395;p133"/>
            <p:cNvPicPr preferRelativeResize="0"/>
            <p:nvPr/>
          </p:nvPicPr>
          <p:blipFill>
            <a:blip r:embed="rId5">
              <a:alphaModFix/>
            </a:blip>
            <a:stretch>
              <a:fillRect/>
            </a:stretch>
          </p:blipFill>
          <p:spPr>
            <a:xfrm>
              <a:off x="451250" y="2675125"/>
              <a:ext cx="1994100" cy="1994100"/>
            </a:xfrm>
            <a:prstGeom prst="rect">
              <a:avLst/>
            </a:prstGeom>
            <a:noFill/>
            <a:ln>
              <a:noFill/>
            </a:ln>
          </p:spPr>
        </p:pic>
        <p:sp>
          <p:nvSpPr>
            <p:cNvPr id="2396" name="Google Shape;2396;p133"/>
            <p:cNvSpPr txBox="1"/>
            <p:nvPr/>
          </p:nvSpPr>
          <p:spPr>
            <a:xfrm rot="-3653392">
              <a:off x="548804" y="3232512"/>
              <a:ext cx="1202491" cy="36487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Confidentiality</a:t>
              </a:r>
              <a:endParaRPr sz="1100" b="1">
                <a:latin typeface="Roboto"/>
                <a:ea typeface="Roboto"/>
                <a:cs typeface="Roboto"/>
                <a:sym typeface="Roboto"/>
              </a:endParaRPr>
            </a:p>
          </p:txBody>
        </p:sp>
        <p:sp>
          <p:nvSpPr>
            <p:cNvPr id="2397" name="Google Shape;2397;p133"/>
            <p:cNvSpPr txBox="1"/>
            <p:nvPr/>
          </p:nvSpPr>
          <p:spPr>
            <a:xfrm rot="3564697">
              <a:off x="1324347" y="3413487"/>
              <a:ext cx="1028756" cy="36488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Integrity</a:t>
              </a:r>
              <a:endParaRPr sz="1100" b="1">
                <a:latin typeface="Roboto"/>
                <a:ea typeface="Roboto"/>
                <a:cs typeface="Roboto"/>
                <a:sym typeface="Roboto"/>
              </a:endParaRPr>
            </a:p>
          </p:txBody>
        </p:sp>
        <p:sp>
          <p:nvSpPr>
            <p:cNvPr id="2398" name="Google Shape;2398;p133"/>
            <p:cNvSpPr txBox="1"/>
            <p:nvPr/>
          </p:nvSpPr>
          <p:spPr>
            <a:xfrm>
              <a:off x="933938" y="4028900"/>
              <a:ext cx="10287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Roboto"/>
                  <a:ea typeface="Roboto"/>
                  <a:cs typeface="Roboto"/>
                  <a:sym typeface="Roboto"/>
                </a:rPr>
                <a:t>Availability</a:t>
              </a:r>
              <a:endParaRPr sz="1100" b="1">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390"/>
                                        </p:tgtEl>
                                        <p:attrNameLst>
                                          <p:attrName>style.visibility</p:attrName>
                                        </p:attrNameLst>
                                      </p:cBhvr>
                                      <p:to>
                                        <p:strVal val="visible"/>
                                      </p:to>
                                    </p:set>
                                    <p:anim calcmode="lin" valueType="num">
                                      <p:cBhvr additive="base">
                                        <p:cTn id="7" dur="1000"/>
                                        <p:tgtEl>
                                          <p:spTgt spid="239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391"/>
                                        </p:tgtEl>
                                        <p:attrNameLst>
                                          <p:attrName>style.visibility</p:attrName>
                                        </p:attrNameLst>
                                      </p:cBhvr>
                                      <p:to>
                                        <p:strVal val="visible"/>
                                      </p:to>
                                    </p:set>
                                    <p:anim calcmode="lin" valueType="num">
                                      <p:cBhvr additive="base">
                                        <p:cTn id="11" dur="1000"/>
                                        <p:tgtEl>
                                          <p:spTgt spid="2391"/>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1" fill="hold" nodeType="afterEffect">
                                  <p:stCondLst>
                                    <p:cond delay="0"/>
                                  </p:stCondLst>
                                  <p:childTnLst>
                                    <p:set>
                                      <p:cBhvr>
                                        <p:cTn id="14" dur="1" fill="hold">
                                          <p:stCondLst>
                                            <p:cond delay="0"/>
                                          </p:stCondLst>
                                        </p:cTn>
                                        <p:tgtEl>
                                          <p:spTgt spid="2392"/>
                                        </p:tgtEl>
                                        <p:attrNameLst>
                                          <p:attrName>style.visibility</p:attrName>
                                        </p:attrNameLst>
                                      </p:cBhvr>
                                      <p:to>
                                        <p:strVal val="visible"/>
                                      </p:to>
                                    </p:set>
                                    <p:anim calcmode="lin" valueType="num">
                                      <p:cBhvr additive="base">
                                        <p:cTn id="15" dur="1000"/>
                                        <p:tgtEl>
                                          <p:spTgt spid="2392"/>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2" presetClass="entr" presetSubtype="1" fill="hold" nodeType="afterEffect">
                                  <p:stCondLst>
                                    <p:cond delay="0"/>
                                  </p:stCondLst>
                                  <p:childTnLst>
                                    <p:set>
                                      <p:cBhvr>
                                        <p:cTn id="18" dur="1" fill="hold">
                                          <p:stCondLst>
                                            <p:cond delay="0"/>
                                          </p:stCondLst>
                                        </p:cTn>
                                        <p:tgtEl>
                                          <p:spTgt spid="2393"/>
                                        </p:tgtEl>
                                        <p:attrNameLst>
                                          <p:attrName>style.visibility</p:attrName>
                                        </p:attrNameLst>
                                      </p:cBhvr>
                                      <p:to>
                                        <p:strVal val="visible"/>
                                      </p:to>
                                    </p:set>
                                    <p:anim calcmode="lin" valueType="num">
                                      <p:cBhvr additive="base">
                                        <p:cTn id="19" dur="1000"/>
                                        <p:tgtEl>
                                          <p:spTgt spid="23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13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Clr>
                <a:schemeClr val="dk1"/>
              </a:buClr>
              <a:buSzPts val="1100"/>
              <a:buFont typeface="Arial"/>
              <a:buNone/>
            </a:pPr>
            <a:r>
              <a:rPr lang="en"/>
              <a:t>Visualizing DHCP Starvation</a:t>
            </a:r>
            <a:endParaRPr/>
          </a:p>
        </p:txBody>
      </p:sp>
      <p:sp>
        <p:nvSpPr>
          <p:cNvPr id="2404" name="Google Shape;2404;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408"/>
        <p:cNvGrpSpPr/>
        <p:nvPr/>
      </p:nvGrpSpPr>
      <p:grpSpPr>
        <a:xfrm>
          <a:off x="0" y="0"/>
          <a:ext cx="0" cy="0"/>
          <a:chOff x="0" y="0"/>
          <a:chExt cx="0" cy="0"/>
        </a:xfrm>
      </p:grpSpPr>
      <p:sp>
        <p:nvSpPr>
          <p:cNvPr id="2409" name="Google Shape;2409;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Visualizing DHCP Starvation</a:t>
            </a:r>
            <a:endParaRPr/>
          </a:p>
        </p:txBody>
      </p:sp>
      <p:sp>
        <p:nvSpPr>
          <p:cNvPr id="2410" name="Google Shape;2410;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we’ll visualize a DHCP starvation attack by opening up the following </a:t>
            </a:r>
            <a:r>
              <a:rPr lang="en" u="sng">
                <a:solidFill>
                  <a:schemeClr val="hlink"/>
                </a:solidFill>
                <a:hlinkClick r:id="rId3"/>
              </a:rPr>
              <a:t>pcap</a:t>
            </a:r>
            <a:r>
              <a:rPr lang="en"/>
              <a:t> file in Wireshark.</a:t>
            </a:r>
            <a:endParaRPr/>
          </a:p>
        </p:txBody>
      </p:sp>
      <p:sp>
        <p:nvSpPr>
          <p:cNvPr id="2411" name="Google Shape;2411;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grpSp>
        <p:nvGrpSpPr>
          <p:cNvPr id="2412" name="Google Shape;2412;p135"/>
          <p:cNvGrpSpPr/>
          <p:nvPr/>
        </p:nvGrpSpPr>
        <p:grpSpPr>
          <a:xfrm>
            <a:off x="375050" y="1739084"/>
            <a:ext cx="8493000" cy="1578966"/>
            <a:chOff x="375050" y="1739084"/>
            <a:chExt cx="8493000" cy="1578966"/>
          </a:xfrm>
        </p:grpSpPr>
        <p:grpSp>
          <p:nvGrpSpPr>
            <p:cNvPr id="2413" name="Google Shape;2413;p135"/>
            <p:cNvGrpSpPr/>
            <p:nvPr/>
          </p:nvGrpSpPr>
          <p:grpSpPr>
            <a:xfrm>
              <a:off x="375057" y="1739084"/>
              <a:ext cx="8492879" cy="1578857"/>
              <a:chOff x="427500" y="1601650"/>
              <a:chExt cx="7142275" cy="1388250"/>
            </a:xfrm>
          </p:grpSpPr>
          <p:pic>
            <p:nvPicPr>
              <p:cNvPr id="2414" name="Google Shape;2414;p135"/>
              <p:cNvPicPr preferRelativeResize="0"/>
              <p:nvPr/>
            </p:nvPicPr>
            <p:blipFill rotWithShape="1">
              <a:blip r:embed="rId4">
                <a:alphaModFix/>
              </a:blip>
              <a:srcRect r="68335"/>
              <a:stretch/>
            </p:blipFill>
            <p:spPr>
              <a:xfrm>
                <a:off x="427500" y="1601650"/>
                <a:ext cx="2798875" cy="1388250"/>
              </a:xfrm>
              <a:prstGeom prst="rect">
                <a:avLst/>
              </a:prstGeom>
              <a:noFill/>
              <a:ln>
                <a:noFill/>
              </a:ln>
            </p:spPr>
          </p:pic>
          <p:pic>
            <p:nvPicPr>
              <p:cNvPr id="2415" name="Google Shape;2415;p135"/>
              <p:cNvPicPr preferRelativeResize="0"/>
              <p:nvPr/>
            </p:nvPicPr>
            <p:blipFill rotWithShape="1">
              <a:blip r:embed="rId4">
                <a:alphaModFix/>
              </a:blip>
              <a:srcRect l="41340" r="37335"/>
              <a:stretch/>
            </p:blipFill>
            <p:spPr>
              <a:xfrm>
                <a:off x="2942100" y="1601650"/>
                <a:ext cx="1884849" cy="1388250"/>
              </a:xfrm>
              <a:prstGeom prst="rect">
                <a:avLst/>
              </a:prstGeom>
              <a:noFill/>
              <a:ln>
                <a:noFill/>
              </a:ln>
            </p:spPr>
          </p:pic>
          <p:pic>
            <p:nvPicPr>
              <p:cNvPr id="2416" name="Google Shape;2416;p135"/>
              <p:cNvPicPr preferRelativeResize="0"/>
              <p:nvPr/>
            </p:nvPicPr>
            <p:blipFill rotWithShape="1">
              <a:blip r:embed="rId4">
                <a:alphaModFix/>
              </a:blip>
              <a:srcRect l="67185" r="1149"/>
              <a:stretch/>
            </p:blipFill>
            <p:spPr>
              <a:xfrm>
                <a:off x="4770900" y="1601650"/>
                <a:ext cx="2798875" cy="1388250"/>
              </a:xfrm>
              <a:prstGeom prst="rect">
                <a:avLst/>
              </a:prstGeom>
              <a:noFill/>
              <a:ln>
                <a:noFill/>
              </a:ln>
            </p:spPr>
          </p:pic>
        </p:grpSp>
        <p:sp>
          <p:nvSpPr>
            <p:cNvPr id="2417" name="Google Shape;2417;p135"/>
            <p:cNvSpPr/>
            <p:nvPr/>
          </p:nvSpPr>
          <p:spPr>
            <a:xfrm>
              <a:off x="375050" y="1758350"/>
              <a:ext cx="8493000" cy="1559700"/>
            </a:xfrm>
            <a:prstGeom prst="rect">
              <a:avLst/>
            </a:prstGeom>
            <a:no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pic>
        <p:nvPicPr>
          <p:cNvPr id="2422" name="Google Shape;2422;p136"/>
          <p:cNvPicPr preferRelativeResize="0"/>
          <p:nvPr/>
        </p:nvPicPr>
        <p:blipFill rotWithShape="1">
          <a:blip r:embed="rId3">
            <a:alphaModFix/>
          </a:blip>
          <a:srcRect t="-5130" r="852" b="5130"/>
          <a:stretch/>
        </p:blipFill>
        <p:spPr>
          <a:xfrm>
            <a:off x="-12300" y="782825"/>
            <a:ext cx="9168600" cy="4446401"/>
          </a:xfrm>
          <a:prstGeom prst="rect">
            <a:avLst/>
          </a:prstGeom>
          <a:noFill/>
          <a:ln>
            <a:noFill/>
          </a:ln>
        </p:spPr>
      </p:pic>
      <p:pic>
        <p:nvPicPr>
          <p:cNvPr id="2423" name="Google Shape;2423;p136"/>
          <p:cNvPicPr preferRelativeResize="0"/>
          <p:nvPr/>
        </p:nvPicPr>
        <p:blipFill>
          <a:blip r:embed="rId4">
            <a:alphaModFix/>
          </a:blip>
          <a:stretch>
            <a:fillRect/>
          </a:stretch>
        </p:blipFill>
        <p:spPr>
          <a:xfrm>
            <a:off x="0" y="0"/>
            <a:ext cx="9144000" cy="3740674"/>
          </a:xfrm>
          <a:prstGeom prst="rect">
            <a:avLst/>
          </a:prstGeom>
          <a:noFill/>
          <a:ln>
            <a:noFill/>
          </a:ln>
        </p:spPr>
      </p:pic>
      <p:pic>
        <p:nvPicPr>
          <p:cNvPr id="2424" name="Google Shape;2424;p136"/>
          <p:cNvPicPr preferRelativeResize="0"/>
          <p:nvPr/>
        </p:nvPicPr>
        <p:blipFill>
          <a:blip r:embed="rId4">
            <a:alphaModFix/>
          </a:blip>
          <a:stretch>
            <a:fillRect/>
          </a:stretch>
        </p:blipFill>
        <p:spPr>
          <a:xfrm>
            <a:off x="0" y="0"/>
            <a:ext cx="9144000" cy="3740674"/>
          </a:xfrm>
          <a:prstGeom prst="rect">
            <a:avLst/>
          </a:prstGeom>
          <a:noFill/>
          <a:ln>
            <a:noFill/>
          </a:ln>
        </p:spPr>
      </p:pic>
      <p:pic>
        <p:nvPicPr>
          <p:cNvPr id="2425" name="Google Shape;2425;p136"/>
          <p:cNvPicPr preferRelativeResize="0"/>
          <p:nvPr/>
        </p:nvPicPr>
        <p:blipFill>
          <a:blip r:embed="rId4">
            <a:alphaModFix/>
          </a:blip>
          <a:stretch>
            <a:fillRect/>
          </a:stretch>
        </p:blipFill>
        <p:spPr>
          <a:xfrm>
            <a:off x="0" y="0"/>
            <a:ext cx="9144000" cy="3740674"/>
          </a:xfrm>
          <a:prstGeom prst="rect">
            <a:avLst/>
          </a:prstGeom>
          <a:noFill/>
          <a:ln>
            <a:noFill/>
          </a:ln>
        </p:spPr>
      </p:pic>
      <p:sp>
        <p:nvSpPr>
          <p:cNvPr id="2426" name="Google Shape;2426;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Preventing  DHCP Starvation</a:t>
            </a:r>
            <a:endParaRPr>
              <a:solidFill>
                <a:srgbClr val="FFFFFF"/>
              </a:solidFill>
            </a:endParaRPr>
          </a:p>
        </p:txBody>
      </p:sp>
      <p:sp>
        <p:nvSpPr>
          <p:cNvPr id="2427" name="Google Shape;2427;p136"/>
          <p:cNvSpPr txBox="1">
            <a:spLocks noGrp="1"/>
          </p:cNvSpPr>
          <p:nvPr>
            <p:ph type="subTitle" idx="1"/>
          </p:nvPr>
        </p:nvSpPr>
        <p:spPr>
          <a:xfrm>
            <a:off x="0" y="675975"/>
            <a:ext cx="6993900" cy="117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One way to prevent DHCP starvation is to set a </a:t>
            </a:r>
            <a:r>
              <a:rPr lang="en" b="1">
                <a:solidFill>
                  <a:srgbClr val="FFFFFF"/>
                </a:solidFill>
              </a:rPr>
              <a:t>maximum threshold</a:t>
            </a:r>
            <a:r>
              <a:rPr lang="en">
                <a:solidFill>
                  <a:srgbClr val="FFFFFF"/>
                </a:solidFill>
              </a:rPr>
              <a:t>. This threshold is the number of DHCP requests a server can accept per second. </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428" name="Google Shape;2428;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28</a:t>
            </a:fld>
            <a:endParaRPr sz="600">
              <a:solidFill>
                <a:srgbClr val="FFFFFF"/>
              </a:solidFill>
            </a:endParaRPr>
          </a:p>
        </p:txBody>
      </p:sp>
      <p:cxnSp>
        <p:nvCxnSpPr>
          <p:cNvPr id="2429" name="Google Shape;2429;p136"/>
          <p:cNvCxnSpPr/>
          <p:nvPr/>
        </p:nvCxnSpPr>
        <p:spPr>
          <a:xfrm>
            <a:off x="274375" y="640080"/>
            <a:ext cx="8595600" cy="10200"/>
          </a:xfrm>
          <a:prstGeom prst="straightConnector1">
            <a:avLst/>
          </a:prstGeom>
          <a:noFill/>
          <a:ln w="9525" cap="flat" cmpd="sng">
            <a:solidFill>
              <a:srgbClr val="CCCCCC"/>
            </a:solidFill>
            <a:prstDash val="solid"/>
            <a:round/>
            <a:headEnd type="none" w="med" len="med"/>
            <a:tailEnd type="none" w="med" len="med"/>
          </a:ln>
        </p:spPr>
      </p:cxnSp>
      <p:cxnSp>
        <p:nvCxnSpPr>
          <p:cNvPr id="2430" name="Google Shape;2430;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FD2F7"/>
        </a:solidFill>
        <a:effectLst/>
      </p:bgPr>
    </p:bg>
    <p:spTree>
      <p:nvGrpSpPr>
        <p:cNvPr id="1" name="Shape 2434"/>
        <p:cNvGrpSpPr/>
        <p:nvPr/>
      </p:nvGrpSpPr>
      <p:grpSpPr>
        <a:xfrm>
          <a:off x="0" y="0"/>
          <a:ext cx="0" cy="0"/>
          <a:chOff x="0" y="0"/>
          <a:chExt cx="0" cy="0"/>
        </a:xfrm>
      </p:grpSpPr>
      <p:sp>
        <p:nvSpPr>
          <p:cNvPr id="2435" name="Google Shape;2435;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DHCP Spoofing</a:t>
            </a:r>
            <a:endParaRPr/>
          </a:p>
        </p:txBody>
      </p:sp>
      <p:sp>
        <p:nvSpPr>
          <p:cNvPr id="2436" name="Google Shape;2436;p1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After a DHCP starvation attack occurs, an attack can potentially set up </a:t>
            </a:r>
            <a:br>
              <a:rPr lang="en"/>
            </a:br>
            <a:r>
              <a:rPr lang="en"/>
              <a:t>a fraudulent </a:t>
            </a:r>
            <a:r>
              <a:rPr lang="en">
                <a:latin typeface="Roboto Medium"/>
                <a:ea typeface="Roboto Medium"/>
                <a:cs typeface="Roboto Medium"/>
                <a:sym typeface="Roboto Medium"/>
              </a:rPr>
              <a:t>DHCP server</a:t>
            </a:r>
            <a:r>
              <a:rPr lang="en"/>
              <a:t>. </a:t>
            </a:r>
            <a:endParaRPr/>
          </a:p>
        </p:txBody>
      </p:sp>
      <p:sp>
        <p:nvSpPr>
          <p:cNvPr id="2437" name="Google Shape;2437;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
        <p:nvSpPr>
          <p:cNvPr id="2438" name="Google Shape;2438;p137"/>
          <p:cNvSpPr/>
          <p:nvPr/>
        </p:nvSpPr>
        <p:spPr>
          <a:xfrm>
            <a:off x="1352550" y="1531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7"/>
          <p:cNvSpPr txBox="1">
            <a:spLocks noGrp="1"/>
          </p:cNvSpPr>
          <p:nvPr>
            <p:ph type="subTitle" idx="1"/>
          </p:nvPr>
        </p:nvSpPr>
        <p:spPr>
          <a:xfrm>
            <a:off x="12225" y="15504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The fraudulent server can send </a:t>
            </a:r>
            <a:r>
              <a:rPr lang="en" sz="1400" dirty="0">
                <a:solidFill>
                  <a:schemeClr val="dk1"/>
                </a:solidFill>
                <a:latin typeface="Roboto Medium"/>
                <a:ea typeface="Roboto Medium"/>
                <a:cs typeface="Roboto Medium"/>
                <a:sym typeface="Roboto Medium"/>
              </a:rPr>
              <a:t>spoof </a:t>
            </a:r>
            <a:r>
              <a:rPr lang="en" sz="1400" dirty="0">
                <a:solidFill>
                  <a:schemeClr val="dk1"/>
                </a:solidFill>
                <a:latin typeface="Roboto"/>
                <a:ea typeface="Roboto"/>
                <a:cs typeface="Roboto"/>
                <a:sym typeface="Roboto"/>
              </a:rPr>
              <a:t>messages, assigning clients to a malicious router.</a:t>
            </a:r>
            <a:endParaRPr sz="1400" dirty="0"/>
          </a:p>
        </p:txBody>
      </p:sp>
      <p:sp>
        <p:nvSpPr>
          <p:cNvPr id="2440" name="Google Shape;2440;p137"/>
          <p:cNvSpPr/>
          <p:nvPr/>
        </p:nvSpPr>
        <p:spPr>
          <a:xfrm>
            <a:off x="1352550" y="2383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37"/>
          <p:cNvSpPr/>
          <p:nvPr/>
        </p:nvSpPr>
        <p:spPr>
          <a:xfrm>
            <a:off x="1352550" y="32262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7"/>
          <p:cNvSpPr txBox="1">
            <a:spLocks noGrp="1"/>
          </p:cNvSpPr>
          <p:nvPr>
            <p:ph type="subTitle" idx="2"/>
          </p:nvPr>
        </p:nvSpPr>
        <p:spPr>
          <a:xfrm>
            <a:off x="-12225" y="2385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The attacker can use this router to capture sensitive data.</a:t>
            </a:r>
            <a:endParaRPr sz="1400" dirty="0">
              <a:latin typeface="Roboto"/>
              <a:ea typeface="Roboto"/>
              <a:cs typeface="Roboto"/>
              <a:sym typeface="Roboto"/>
            </a:endParaRPr>
          </a:p>
        </p:txBody>
      </p:sp>
      <p:sp>
        <p:nvSpPr>
          <p:cNvPr id="2443" name="Google Shape;2443;p137"/>
          <p:cNvSpPr txBox="1">
            <a:spLocks noGrp="1"/>
          </p:cNvSpPr>
          <p:nvPr>
            <p:ph type="subTitle" idx="3"/>
          </p:nvPr>
        </p:nvSpPr>
        <p:spPr>
          <a:xfrm>
            <a:off x="0" y="32286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This attack is known as </a:t>
            </a:r>
            <a:r>
              <a:rPr lang="en" b="1">
                <a:solidFill>
                  <a:schemeClr val="dk1"/>
                </a:solidFill>
                <a:latin typeface="Roboto"/>
                <a:ea typeface="Roboto"/>
                <a:cs typeface="Roboto"/>
                <a:sym typeface="Roboto"/>
              </a:rPr>
              <a:t>DHCP spoofing</a:t>
            </a:r>
            <a:r>
              <a:rPr lang="en">
                <a:solidFill>
                  <a:schemeClr val="dk1"/>
                </a:solidFill>
                <a:latin typeface="Roboto"/>
                <a:ea typeface="Roboto"/>
                <a:cs typeface="Roboto"/>
                <a:sym typeface="Roboto"/>
              </a:rPr>
              <a:t>. </a:t>
            </a:r>
            <a:endParaRPr/>
          </a:p>
        </p:txBody>
      </p:sp>
      <p:pic>
        <p:nvPicPr>
          <p:cNvPr id="2444" name="Google Shape;2444;p137"/>
          <p:cNvPicPr preferRelativeResize="0"/>
          <p:nvPr/>
        </p:nvPicPr>
        <p:blipFill rotWithShape="1">
          <a:blip r:embed="rId3">
            <a:alphaModFix/>
          </a:blip>
          <a:srcRect t="1774" b="1765"/>
          <a:stretch/>
        </p:blipFill>
        <p:spPr>
          <a:xfrm>
            <a:off x="429768" y="1555211"/>
            <a:ext cx="785567" cy="606900"/>
          </a:xfrm>
          <a:prstGeom prst="rect">
            <a:avLst/>
          </a:prstGeom>
          <a:noFill/>
          <a:ln>
            <a:noFill/>
          </a:ln>
        </p:spPr>
      </p:pic>
      <p:pic>
        <p:nvPicPr>
          <p:cNvPr id="2445" name="Google Shape;2445;p137"/>
          <p:cNvPicPr preferRelativeResize="0"/>
          <p:nvPr/>
        </p:nvPicPr>
        <p:blipFill rotWithShape="1">
          <a:blip r:embed="rId3">
            <a:alphaModFix/>
          </a:blip>
          <a:srcRect t="1774" b="1765"/>
          <a:stretch/>
        </p:blipFill>
        <p:spPr>
          <a:xfrm>
            <a:off x="429768" y="2379498"/>
            <a:ext cx="785566" cy="606900"/>
          </a:xfrm>
          <a:prstGeom prst="rect">
            <a:avLst/>
          </a:prstGeom>
          <a:noFill/>
          <a:ln>
            <a:noFill/>
          </a:ln>
        </p:spPr>
      </p:pic>
      <p:pic>
        <p:nvPicPr>
          <p:cNvPr id="2446" name="Google Shape;2446;p137"/>
          <p:cNvPicPr preferRelativeResize="0"/>
          <p:nvPr/>
        </p:nvPicPr>
        <p:blipFill rotWithShape="1">
          <a:blip r:embed="rId3">
            <a:alphaModFix/>
          </a:blip>
          <a:srcRect t="1774" b="1765"/>
          <a:stretch/>
        </p:blipFill>
        <p:spPr>
          <a:xfrm>
            <a:off x="429768" y="3208598"/>
            <a:ext cx="785566" cy="60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pic>
        <p:nvPicPr>
          <p:cNvPr id="2092" name="Google Shape;2092;p111"/>
          <p:cNvPicPr preferRelativeResize="0"/>
          <p:nvPr/>
        </p:nvPicPr>
        <p:blipFill>
          <a:blip r:embed="rId3">
            <a:alphaModFix/>
          </a:blip>
          <a:stretch>
            <a:fillRect/>
          </a:stretch>
        </p:blipFill>
        <p:spPr>
          <a:xfrm>
            <a:off x="-42325" y="0"/>
            <a:ext cx="9186326" cy="5167309"/>
          </a:xfrm>
          <a:prstGeom prst="rect">
            <a:avLst/>
          </a:prstGeom>
          <a:noFill/>
          <a:ln>
            <a:noFill/>
          </a:ln>
        </p:spPr>
      </p:pic>
      <p:sp>
        <p:nvSpPr>
          <p:cNvPr id="2093" name="Google Shape;2093;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
        <p:nvSpPr>
          <p:cNvPr id="2094" name="Google Shape;2094;p111"/>
          <p:cNvSpPr/>
          <p:nvPr/>
        </p:nvSpPr>
        <p:spPr>
          <a:xfrm>
            <a:off x="618850" y="484713"/>
            <a:ext cx="4227600" cy="4227600"/>
          </a:xfrm>
          <a:prstGeom prst="pie">
            <a:avLst>
              <a:gd name="adj1" fmla="val 0"/>
              <a:gd name="adj2" fmla="val 10818058"/>
            </a:avLst>
          </a:prstGeom>
          <a:solidFill>
            <a:srgbClr val="8FD2F7">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11"/>
          <p:cNvSpPr/>
          <p:nvPr/>
        </p:nvSpPr>
        <p:spPr>
          <a:xfrm rot="10800000">
            <a:off x="618850" y="431188"/>
            <a:ext cx="4227600" cy="4227600"/>
          </a:xfrm>
          <a:prstGeom prst="pie">
            <a:avLst>
              <a:gd name="adj1" fmla="val 0"/>
              <a:gd name="adj2" fmla="val 10818058"/>
            </a:avLst>
          </a:prstGeom>
          <a:solidFill>
            <a:srgbClr val="F08D4F">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1"/>
          <p:cNvSpPr txBox="1">
            <a:spLocks noGrp="1"/>
          </p:cNvSpPr>
          <p:nvPr>
            <p:ph type="subTitle" idx="1"/>
          </p:nvPr>
        </p:nvSpPr>
        <p:spPr>
          <a:xfrm>
            <a:off x="771100" y="1113875"/>
            <a:ext cx="4118400" cy="2813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endParaRPr sz="2400">
              <a:latin typeface="Roboto Medium"/>
              <a:ea typeface="Roboto Medium"/>
              <a:cs typeface="Roboto Medium"/>
              <a:sym typeface="Roboto Medium"/>
            </a:endParaRPr>
          </a:p>
          <a:p>
            <a:pPr marL="0" lvl="0" indent="0" algn="l" rtl="0">
              <a:spcBef>
                <a:spcPts val="0"/>
              </a:spcBef>
              <a:spcAft>
                <a:spcPts val="0"/>
              </a:spcAft>
              <a:buClr>
                <a:schemeClr val="dk1"/>
              </a:buClr>
              <a:buSzPts val="1100"/>
              <a:buFont typeface="Arial"/>
              <a:buNone/>
            </a:pPr>
            <a:r>
              <a:rPr lang="en"/>
              <a:t>Private IP addresses are used for devices within a Local Area Network (LAN).</a:t>
            </a:r>
            <a:endParaRPr/>
          </a:p>
          <a:p>
            <a:pPr marL="0" lvl="0" indent="0" algn="l" rtl="0">
              <a:spcBef>
                <a:spcPts val="100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Public IP Addresses are used for devices that are publically accessible on a Wide Area Network (WAN). </a:t>
            </a:r>
            <a:endParaRPr/>
          </a:p>
          <a:p>
            <a:pPr marL="0" lvl="0" indent="0" algn="l" rtl="0">
              <a:spcBef>
                <a:spcPts val="0"/>
              </a:spcBef>
              <a:spcAft>
                <a:spcPts val="0"/>
              </a:spcAft>
              <a:buNone/>
            </a:pPr>
            <a:endParaRPr/>
          </a:p>
        </p:txBody>
      </p:sp>
      <p:sp>
        <p:nvSpPr>
          <p:cNvPr id="2097" name="Google Shape;2097;p111"/>
          <p:cNvSpPr txBox="1"/>
          <p:nvPr/>
        </p:nvSpPr>
        <p:spPr>
          <a:xfrm>
            <a:off x="1737550" y="751500"/>
            <a:ext cx="1990200" cy="55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Let’s Review</a:t>
            </a:r>
            <a:endParaRPr/>
          </a:p>
        </p:txBody>
      </p:sp>
      <p:cxnSp>
        <p:nvCxnSpPr>
          <p:cNvPr id="2098" name="Google Shape;2098;p111"/>
          <p:cNvCxnSpPr/>
          <p:nvPr/>
        </p:nvCxnSpPr>
        <p:spPr>
          <a:xfrm>
            <a:off x="2277200" y="1351400"/>
            <a:ext cx="737100" cy="0"/>
          </a:xfrm>
          <a:prstGeom prst="straightConnector1">
            <a:avLst/>
          </a:prstGeom>
          <a:noFill/>
          <a:ln w="76200" cap="flat" cmpd="sng">
            <a:solidFill>
              <a:srgbClr val="434343"/>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450"/>
        <p:cNvGrpSpPr/>
        <p:nvPr/>
      </p:nvGrpSpPr>
      <p:grpSpPr>
        <a:xfrm>
          <a:off x="0" y="0"/>
          <a:ext cx="0" cy="0"/>
          <a:chOff x="0" y="0"/>
          <a:chExt cx="0" cy="0"/>
        </a:xfrm>
      </p:grpSpPr>
      <p:pic>
        <p:nvPicPr>
          <p:cNvPr id="2451" name="Google Shape;2451;p138"/>
          <p:cNvPicPr preferRelativeResize="0"/>
          <p:nvPr/>
        </p:nvPicPr>
        <p:blipFill>
          <a:blip r:embed="rId3">
            <a:alphaModFix/>
          </a:blip>
          <a:stretch>
            <a:fillRect/>
          </a:stretch>
        </p:blipFill>
        <p:spPr>
          <a:xfrm>
            <a:off x="-38875" y="0"/>
            <a:ext cx="9182875" cy="5143500"/>
          </a:xfrm>
          <a:prstGeom prst="rect">
            <a:avLst/>
          </a:prstGeom>
          <a:noFill/>
          <a:ln>
            <a:noFill/>
          </a:ln>
        </p:spPr>
      </p:pic>
      <p:sp>
        <p:nvSpPr>
          <p:cNvPr id="2452" name="Google Shape;2452;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pic>
        <p:nvPicPr>
          <p:cNvPr id="2453" name="Google Shape;2453;p138"/>
          <p:cNvPicPr preferRelativeResize="0"/>
          <p:nvPr/>
        </p:nvPicPr>
        <p:blipFill>
          <a:blip r:embed="rId4">
            <a:alphaModFix/>
          </a:blip>
          <a:stretch>
            <a:fillRect/>
          </a:stretch>
        </p:blipFill>
        <p:spPr>
          <a:xfrm>
            <a:off x="575800" y="1122749"/>
            <a:ext cx="711462" cy="1219275"/>
          </a:xfrm>
          <a:prstGeom prst="rect">
            <a:avLst/>
          </a:prstGeom>
          <a:noFill/>
          <a:ln>
            <a:noFill/>
          </a:ln>
        </p:spPr>
      </p:pic>
      <p:pic>
        <p:nvPicPr>
          <p:cNvPr id="2454" name="Google Shape;2454;p138"/>
          <p:cNvPicPr preferRelativeResize="0"/>
          <p:nvPr/>
        </p:nvPicPr>
        <p:blipFill>
          <a:blip r:embed="rId4">
            <a:alphaModFix/>
          </a:blip>
          <a:stretch>
            <a:fillRect/>
          </a:stretch>
        </p:blipFill>
        <p:spPr>
          <a:xfrm>
            <a:off x="3432350" y="3159774"/>
            <a:ext cx="711462" cy="1219275"/>
          </a:xfrm>
          <a:prstGeom prst="rect">
            <a:avLst/>
          </a:prstGeom>
          <a:noFill/>
          <a:ln>
            <a:noFill/>
          </a:ln>
        </p:spPr>
      </p:pic>
      <p:sp>
        <p:nvSpPr>
          <p:cNvPr id="2455" name="Google Shape;2455;p138"/>
          <p:cNvSpPr/>
          <p:nvPr/>
        </p:nvSpPr>
        <p:spPr>
          <a:xfrm>
            <a:off x="2679625" y="1914525"/>
            <a:ext cx="4848300" cy="639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8"/>
          <p:cNvSpPr/>
          <p:nvPr/>
        </p:nvSpPr>
        <p:spPr>
          <a:xfrm rot="-5400000">
            <a:off x="3997600" y="2883175"/>
            <a:ext cx="1395900" cy="639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7" name="Google Shape;2457;p138"/>
          <p:cNvGrpSpPr/>
          <p:nvPr/>
        </p:nvGrpSpPr>
        <p:grpSpPr>
          <a:xfrm>
            <a:off x="4143800" y="3262541"/>
            <a:ext cx="1555465" cy="1166234"/>
            <a:chOff x="4143800" y="3491141"/>
            <a:chExt cx="1555465" cy="1166234"/>
          </a:xfrm>
        </p:grpSpPr>
        <p:grpSp>
          <p:nvGrpSpPr>
            <p:cNvPr id="2458" name="Google Shape;2458;p138"/>
            <p:cNvGrpSpPr/>
            <p:nvPr/>
          </p:nvGrpSpPr>
          <p:grpSpPr>
            <a:xfrm>
              <a:off x="4143800" y="3491141"/>
              <a:ext cx="1555465" cy="1166234"/>
              <a:chOff x="3004950" y="2425116"/>
              <a:chExt cx="1555465" cy="1166234"/>
            </a:xfrm>
          </p:grpSpPr>
          <p:pic>
            <p:nvPicPr>
              <p:cNvPr id="2459" name="Google Shape;2459;p138"/>
              <p:cNvPicPr preferRelativeResize="0"/>
              <p:nvPr/>
            </p:nvPicPr>
            <p:blipFill rotWithShape="1">
              <a:blip r:embed="rId5">
                <a:alphaModFix/>
              </a:blip>
              <a:srcRect t="23758" r="51763" b="8765"/>
              <a:stretch/>
            </p:blipFill>
            <p:spPr>
              <a:xfrm>
                <a:off x="3004950" y="2425116"/>
                <a:ext cx="1555465" cy="1166234"/>
              </a:xfrm>
              <a:prstGeom prst="rect">
                <a:avLst/>
              </a:prstGeom>
              <a:noFill/>
              <a:ln>
                <a:noFill/>
              </a:ln>
            </p:spPr>
          </p:pic>
          <p:sp>
            <p:nvSpPr>
              <p:cNvPr id="2460" name="Google Shape;2460;p138"/>
              <p:cNvSpPr/>
              <p:nvPr/>
            </p:nvSpPr>
            <p:spPr>
              <a:xfrm>
                <a:off x="3087375" y="2520925"/>
                <a:ext cx="1329300" cy="770400"/>
              </a:xfrm>
              <a:prstGeom prst="rect">
                <a:avLst/>
              </a:prstGeom>
              <a:solidFill>
                <a:srgbClr val="EFEFE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800"/>
                  </a:spcAft>
                  <a:buNone/>
                </a:pPr>
                <a:endParaRPr sz="1200">
                  <a:latin typeface="EB Garamond"/>
                  <a:ea typeface="EB Garamond"/>
                  <a:cs typeface="EB Garamond"/>
                  <a:sym typeface="EB Garamond"/>
                </a:endParaRPr>
              </a:p>
            </p:txBody>
          </p:sp>
        </p:grpSp>
        <p:pic>
          <p:nvPicPr>
            <p:cNvPr id="2461" name="Google Shape;2461;p138"/>
            <p:cNvPicPr preferRelativeResize="0"/>
            <p:nvPr/>
          </p:nvPicPr>
          <p:blipFill>
            <a:blip r:embed="rId6">
              <a:alphaModFix/>
            </a:blip>
            <a:stretch>
              <a:fillRect/>
            </a:stretch>
          </p:blipFill>
          <p:spPr>
            <a:xfrm>
              <a:off x="4536225" y="3605108"/>
              <a:ext cx="711450" cy="765995"/>
            </a:xfrm>
            <a:prstGeom prst="rect">
              <a:avLst/>
            </a:prstGeom>
            <a:noFill/>
            <a:ln>
              <a:noFill/>
            </a:ln>
          </p:spPr>
        </p:pic>
      </p:grpSp>
      <p:grpSp>
        <p:nvGrpSpPr>
          <p:cNvPr id="2462" name="Google Shape;2462;p138"/>
          <p:cNvGrpSpPr/>
          <p:nvPr/>
        </p:nvGrpSpPr>
        <p:grpSpPr>
          <a:xfrm>
            <a:off x="3928450" y="1380289"/>
            <a:ext cx="1679659" cy="1057336"/>
            <a:chOff x="3928450" y="1380289"/>
            <a:chExt cx="1679659" cy="1057336"/>
          </a:xfrm>
        </p:grpSpPr>
        <p:pic>
          <p:nvPicPr>
            <p:cNvPr id="2463" name="Google Shape;2463;p138"/>
            <p:cNvPicPr preferRelativeResize="0"/>
            <p:nvPr/>
          </p:nvPicPr>
          <p:blipFill>
            <a:blip r:embed="rId7">
              <a:alphaModFix/>
            </a:blip>
            <a:stretch>
              <a:fillRect/>
            </a:stretch>
          </p:blipFill>
          <p:spPr>
            <a:xfrm>
              <a:off x="3928450" y="1670531"/>
              <a:ext cx="1534178" cy="767094"/>
            </a:xfrm>
            <a:prstGeom prst="rect">
              <a:avLst/>
            </a:prstGeom>
            <a:noFill/>
            <a:ln>
              <a:noFill/>
            </a:ln>
          </p:spPr>
        </p:pic>
        <p:grpSp>
          <p:nvGrpSpPr>
            <p:cNvPr id="2464" name="Google Shape;2464;p138"/>
            <p:cNvGrpSpPr/>
            <p:nvPr/>
          </p:nvGrpSpPr>
          <p:grpSpPr>
            <a:xfrm>
              <a:off x="5049881" y="1380289"/>
              <a:ext cx="558228" cy="558228"/>
              <a:chOff x="4833625" y="1469625"/>
              <a:chExt cx="505825" cy="505825"/>
            </a:xfrm>
          </p:grpSpPr>
          <p:sp>
            <p:nvSpPr>
              <p:cNvPr id="2465" name="Google Shape;2465;p138"/>
              <p:cNvSpPr/>
              <p:nvPr/>
            </p:nvSpPr>
            <p:spPr>
              <a:xfrm>
                <a:off x="4872500" y="1511500"/>
                <a:ext cx="430500" cy="434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66" name="Google Shape;2466;p138"/>
              <p:cNvPicPr preferRelativeResize="0"/>
              <p:nvPr/>
            </p:nvPicPr>
            <p:blipFill>
              <a:blip r:embed="rId8">
                <a:alphaModFix/>
              </a:blip>
              <a:stretch>
                <a:fillRect/>
              </a:stretch>
            </p:blipFill>
            <p:spPr>
              <a:xfrm>
                <a:off x="4833625" y="1469625"/>
                <a:ext cx="505825" cy="505825"/>
              </a:xfrm>
              <a:prstGeom prst="rect">
                <a:avLst/>
              </a:prstGeom>
              <a:noFill/>
              <a:ln>
                <a:noFill/>
              </a:ln>
            </p:spPr>
          </p:pic>
        </p:grpSp>
      </p:grpSp>
      <p:pic>
        <p:nvPicPr>
          <p:cNvPr id="2467" name="Google Shape;2467;p138"/>
          <p:cNvPicPr preferRelativeResize="0"/>
          <p:nvPr/>
        </p:nvPicPr>
        <p:blipFill rotWithShape="1">
          <a:blip r:embed="rId5">
            <a:alphaModFix/>
          </a:blip>
          <a:srcRect t="23758" r="51763" b="8765"/>
          <a:stretch/>
        </p:blipFill>
        <p:spPr>
          <a:xfrm>
            <a:off x="1287262" y="1147677"/>
            <a:ext cx="1559718" cy="1169439"/>
          </a:xfrm>
          <a:prstGeom prst="rect">
            <a:avLst/>
          </a:prstGeom>
          <a:noFill/>
          <a:ln>
            <a:noFill/>
          </a:ln>
        </p:spPr>
      </p:pic>
      <p:pic>
        <p:nvPicPr>
          <p:cNvPr id="2468" name="Google Shape;2468;p138"/>
          <p:cNvPicPr preferRelativeResize="0"/>
          <p:nvPr/>
        </p:nvPicPr>
        <p:blipFill rotWithShape="1">
          <a:blip r:embed="rId5">
            <a:alphaModFix/>
          </a:blip>
          <a:srcRect l="77499" t="1533" r="-729" b="8763"/>
          <a:stretch/>
        </p:blipFill>
        <p:spPr>
          <a:xfrm>
            <a:off x="7242724" y="612023"/>
            <a:ext cx="835850" cy="1730000"/>
          </a:xfrm>
          <a:prstGeom prst="rect">
            <a:avLst/>
          </a:prstGeom>
          <a:noFill/>
          <a:ln>
            <a:noFill/>
          </a:ln>
        </p:spPr>
      </p:pic>
      <p:sp>
        <p:nvSpPr>
          <p:cNvPr id="2469" name="Google Shape;2469;p138"/>
          <p:cNvSpPr txBox="1"/>
          <p:nvPr/>
        </p:nvSpPr>
        <p:spPr>
          <a:xfrm>
            <a:off x="725875" y="768100"/>
            <a:ext cx="20016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Legitimate User</a:t>
            </a:r>
            <a:endParaRPr sz="1800">
              <a:solidFill>
                <a:srgbClr val="FFFFFF"/>
              </a:solidFill>
              <a:latin typeface="Roboto Medium"/>
              <a:ea typeface="Roboto Medium"/>
              <a:cs typeface="Roboto Medium"/>
              <a:sym typeface="Roboto Medium"/>
            </a:endParaRPr>
          </a:p>
        </p:txBody>
      </p:sp>
      <p:sp>
        <p:nvSpPr>
          <p:cNvPr id="2470" name="Google Shape;2470;p138"/>
          <p:cNvSpPr txBox="1"/>
          <p:nvPr/>
        </p:nvSpPr>
        <p:spPr>
          <a:xfrm>
            <a:off x="3741100" y="1380300"/>
            <a:ext cx="18318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switch</a:t>
            </a:r>
            <a:endParaRPr>
              <a:solidFill>
                <a:srgbClr val="FFFFFF"/>
              </a:solidFill>
              <a:latin typeface="Roboto Medium"/>
              <a:ea typeface="Roboto Medium"/>
              <a:cs typeface="Roboto Medium"/>
              <a:sym typeface="Roboto Medium"/>
            </a:endParaRPr>
          </a:p>
        </p:txBody>
      </p:sp>
      <p:sp>
        <p:nvSpPr>
          <p:cNvPr id="2471" name="Google Shape;2471;p138"/>
          <p:cNvSpPr txBox="1"/>
          <p:nvPr/>
        </p:nvSpPr>
        <p:spPr>
          <a:xfrm>
            <a:off x="6204025" y="253900"/>
            <a:ext cx="27588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Legitimate DHCP Server</a:t>
            </a:r>
            <a:endParaRPr sz="1800">
              <a:solidFill>
                <a:srgbClr val="FFFFFF"/>
              </a:solidFill>
              <a:latin typeface="Roboto Medium"/>
              <a:ea typeface="Roboto Medium"/>
              <a:cs typeface="Roboto Medium"/>
              <a:sym typeface="Roboto Medium"/>
            </a:endParaRPr>
          </a:p>
        </p:txBody>
      </p:sp>
      <p:sp>
        <p:nvSpPr>
          <p:cNvPr id="2472" name="Google Shape;2472;p138"/>
          <p:cNvSpPr txBox="1"/>
          <p:nvPr/>
        </p:nvSpPr>
        <p:spPr>
          <a:xfrm>
            <a:off x="2401400" y="4318975"/>
            <a:ext cx="44856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Malicious Actor and Spoof DHCP Server</a:t>
            </a:r>
            <a:endParaRPr>
              <a:solidFill>
                <a:srgbClr val="FFFFFF"/>
              </a:solidFill>
              <a:latin typeface="Roboto Medium"/>
              <a:ea typeface="Roboto Medium"/>
              <a:cs typeface="Roboto Medium"/>
              <a:sym typeface="Roboto Medium"/>
            </a:endParaRPr>
          </a:p>
        </p:txBody>
      </p:sp>
      <p:sp>
        <p:nvSpPr>
          <p:cNvPr id="2473" name="Google Shape;2473;p138"/>
          <p:cNvSpPr/>
          <p:nvPr/>
        </p:nvSpPr>
        <p:spPr>
          <a:xfrm>
            <a:off x="2679625" y="526975"/>
            <a:ext cx="1555500" cy="805500"/>
          </a:xfrm>
          <a:prstGeom prst="wedgeEllipseCallout">
            <a:avLst>
              <a:gd name="adj1" fmla="val -28145"/>
              <a:gd name="adj2" fmla="val 64839"/>
            </a:avLst>
          </a:prstGeom>
          <a:solidFill>
            <a:srgbClr val="FFFFFF"/>
          </a:solidFill>
          <a:ln>
            <a:noFill/>
          </a:ln>
          <a:effectLst>
            <a:outerShdw blurRad="157163" dist="142875" dir="8460000" algn="bl" rotWithShape="0">
              <a:srgbClr val="073763">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rgbClr val="0B5394"/>
                </a:solidFill>
                <a:latin typeface="Roboto Medium"/>
                <a:ea typeface="Roboto Medium"/>
                <a:cs typeface="Roboto Medium"/>
                <a:sym typeface="Roboto Medium"/>
              </a:rPr>
              <a:t>Hey DHCP,</a:t>
            </a:r>
            <a:br>
              <a:rPr lang="en" sz="1200">
                <a:solidFill>
                  <a:srgbClr val="0B5394"/>
                </a:solidFill>
                <a:latin typeface="Roboto Medium"/>
                <a:ea typeface="Roboto Medium"/>
                <a:cs typeface="Roboto Medium"/>
                <a:sym typeface="Roboto Medium"/>
              </a:rPr>
            </a:br>
            <a:r>
              <a:rPr lang="en" sz="1200">
                <a:solidFill>
                  <a:srgbClr val="0B5394"/>
                </a:solidFill>
                <a:latin typeface="Roboto Medium"/>
                <a:ea typeface="Roboto Medium"/>
                <a:cs typeface="Roboto Medium"/>
                <a:sym typeface="Roboto Medium"/>
              </a:rPr>
              <a:t>I need an </a:t>
            </a:r>
            <a:br>
              <a:rPr lang="en" sz="1200">
                <a:solidFill>
                  <a:srgbClr val="0B5394"/>
                </a:solidFill>
                <a:latin typeface="Roboto Medium"/>
                <a:ea typeface="Roboto Medium"/>
                <a:cs typeface="Roboto Medium"/>
                <a:sym typeface="Roboto Medium"/>
              </a:rPr>
            </a:br>
            <a:r>
              <a:rPr lang="en" sz="1200">
                <a:solidFill>
                  <a:srgbClr val="0B5394"/>
                </a:solidFill>
                <a:latin typeface="Roboto Medium"/>
                <a:ea typeface="Roboto Medium"/>
                <a:cs typeface="Roboto Medium"/>
                <a:sym typeface="Roboto Medium"/>
              </a:rPr>
              <a:t>IP address!</a:t>
            </a:r>
            <a:endParaRPr sz="1200">
              <a:solidFill>
                <a:srgbClr val="0B5394"/>
              </a:solidFill>
            </a:endParaRPr>
          </a:p>
        </p:txBody>
      </p:sp>
      <p:sp>
        <p:nvSpPr>
          <p:cNvPr id="2474" name="Google Shape;2474;p138"/>
          <p:cNvSpPr/>
          <p:nvPr/>
        </p:nvSpPr>
        <p:spPr>
          <a:xfrm>
            <a:off x="5836850" y="837275"/>
            <a:ext cx="1627500" cy="640800"/>
          </a:xfrm>
          <a:prstGeom prst="wedgeEllipseCallout">
            <a:avLst>
              <a:gd name="adj1" fmla="val 45100"/>
              <a:gd name="adj2" fmla="val 70712"/>
            </a:avLst>
          </a:prstGeom>
          <a:solidFill>
            <a:srgbClr val="FFFFFF"/>
          </a:solidFill>
          <a:ln>
            <a:noFill/>
          </a:ln>
          <a:effectLst>
            <a:outerShdw blurRad="157163" dist="142875" dir="8460000" algn="bl" rotWithShape="0">
              <a:srgbClr val="073763">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B5394"/>
                </a:solidFill>
                <a:latin typeface="Roboto Medium"/>
                <a:ea typeface="Roboto Medium"/>
                <a:cs typeface="Roboto Medium"/>
                <a:sym typeface="Roboto Medium"/>
              </a:rPr>
              <a:t>I’m out of </a:t>
            </a:r>
            <a:br>
              <a:rPr lang="en" sz="1200">
                <a:solidFill>
                  <a:srgbClr val="0B5394"/>
                </a:solidFill>
                <a:latin typeface="Roboto Medium"/>
                <a:ea typeface="Roboto Medium"/>
                <a:cs typeface="Roboto Medium"/>
                <a:sym typeface="Roboto Medium"/>
              </a:rPr>
            </a:br>
            <a:r>
              <a:rPr lang="en" sz="1200">
                <a:solidFill>
                  <a:srgbClr val="0B5394"/>
                </a:solidFill>
                <a:latin typeface="Roboto Medium"/>
                <a:ea typeface="Roboto Medium"/>
                <a:cs typeface="Roboto Medium"/>
                <a:sym typeface="Roboto Medium"/>
              </a:rPr>
              <a:t>IP addresses.</a:t>
            </a:r>
            <a:endParaRPr sz="1200">
              <a:solidFill>
                <a:srgbClr val="0B5394"/>
              </a:solidFill>
            </a:endParaRPr>
          </a:p>
        </p:txBody>
      </p:sp>
      <p:sp>
        <p:nvSpPr>
          <p:cNvPr id="2475" name="Google Shape;2475;p138"/>
          <p:cNvSpPr/>
          <p:nvPr/>
        </p:nvSpPr>
        <p:spPr>
          <a:xfrm>
            <a:off x="4975375" y="2703988"/>
            <a:ext cx="2359500" cy="805500"/>
          </a:xfrm>
          <a:prstGeom prst="wedgeEllipseCallout">
            <a:avLst>
              <a:gd name="adj1" fmla="val -28145"/>
              <a:gd name="adj2" fmla="val 64839"/>
            </a:avLst>
          </a:prstGeom>
          <a:solidFill>
            <a:srgbClr val="FFFFFF"/>
          </a:solidFill>
          <a:ln>
            <a:noFill/>
          </a:ln>
          <a:effectLst>
            <a:outerShdw blurRad="157163" dist="142875" dir="8460000" algn="bl" rotWithShape="0">
              <a:srgbClr val="073763">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B5394"/>
                </a:solidFill>
                <a:latin typeface="Roboto Medium"/>
                <a:ea typeface="Roboto Medium"/>
                <a:cs typeface="Roboto Medium"/>
                <a:sym typeface="Roboto Medium"/>
              </a:rPr>
              <a:t>I’ve got one for you. Send your traffic to this router.</a:t>
            </a:r>
            <a:endParaRPr sz="1200">
              <a:solidFill>
                <a:srgbClr val="0B5394"/>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pic>
        <p:nvPicPr>
          <p:cNvPr id="2480" name="Google Shape;2480;p139"/>
          <p:cNvPicPr preferRelativeResize="0"/>
          <p:nvPr/>
        </p:nvPicPr>
        <p:blipFill>
          <a:blip r:embed="rId3">
            <a:alphaModFix/>
          </a:blip>
          <a:stretch>
            <a:fillRect/>
          </a:stretch>
        </p:blipFill>
        <p:spPr>
          <a:xfrm>
            <a:off x="-38875" y="0"/>
            <a:ext cx="9182875" cy="5143500"/>
          </a:xfrm>
          <a:prstGeom prst="rect">
            <a:avLst/>
          </a:prstGeom>
          <a:noFill/>
          <a:ln>
            <a:noFill/>
          </a:ln>
        </p:spPr>
      </p:pic>
      <p:sp>
        <p:nvSpPr>
          <p:cNvPr id="2481" name="Google Shape;2481;p139"/>
          <p:cNvSpPr/>
          <p:nvPr/>
        </p:nvSpPr>
        <p:spPr>
          <a:xfrm>
            <a:off x="2584900" y="1751100"/>
            <a:ext cx="1490700" cy="143400"/>
          </a:xfrm>
          <a:prstGeom prst="right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39"/>
          <p:cNvSpPr/>
          <p:nvPr/>
        </p:nvSpPr>
        <p:spPr>
          <a:xfrm rot="5400000">
            <a:off x="3983075" y="2670100"/>
            <a:ext cx="1072500" cy="143400"/>
          </a:xfrm>
          <a:prstGeom prst="right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3" name="Google Shape;2483;p139"/>
          <p:cNvPicPr preferRelativeResize="0"/>
          <p:nvPr/>
        </p:nvPicPr>
        <p:blipFill>
          <a:blip r:embed="rId4">
            <a:alphaModFix/>
          </a:blip>
          <a:stretch>
            <a:fillRect/>
          </a:stretch>
        </p:blipFill>
        <p:spPr>
          <a:xfrm>
            <a:off x="575800" y="1122749"/>
            <a:ext cx="711462" cy="1219275"/>
          </a:xfrm>
          <a:prstGeom prst="rect">
            <a:avLst/>
          </a:prstGeom>
          <a:noFill/>
          <a:ln>
            <a:noFill/>
          </a:ln>
        </p:spPr>
      </p:pic>
      <p:pic>
        <p:nvPicPr>
          <p:cNvPr id="2484" name="Google Shape;2484;p139"/>
          <p:cNvPicPr preferRelativeResize="0"/>
          <p:nvPr/>
        </p:nvPicPr>
        <p:blipFill>
          <a:blip r:embed="rId4">
            <a:alphaModFix/>
          </a:blip>
          <a:stretch>
            <a:fillRect/>
          </a:stretch>
        </p:blipFill>
        <p:spPr>
          <a:xfrm>
            <a:off x="3432350" y="3159774"/>
            <a:ext cx="711462" cy="1219275"/>
          </a:xfrm>
          <a:prstGeom prst="rect">
            <a:avLst/>
          </a:prstGeom>
          <a:noFill/>
          <a:ln>
            <a:noFill/>
          </a:ln>
        </p:spPr>
      </p:pic>
      <p:sp>
        <p:nvSpPr>
          <p:cNvPr id="2485" name="Google Shape;2485;p139"/>
          <p:cNvSpPr/>
          <p:nvPr/>
        </p:nvSpPr>
        <p:spPr>
          <a:xfrm>
            <a:off x="2679625" y="1914525"/>
            <a:ext cx="4848300" cy="639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39"/>
          <p:cNvSpPr/>
          <p:nvPr/>
        </p:nvSpPr>
        <p:spPr>
          <a:xfrm rot="-5400000">
            <a:off x="3961600" y="2918950"/>
            <a:ext cx="1467900" cy="639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7" name="Google Shape;2487;p139"/>
          <p:cNvGrpSpPr/>
          <p:nvPr/>
        </p:nvGrpSpPr>
        <p:grpSpPr>
          <a:xfrm>
            <a:off x="4143800" y="3262541"/>
            <a:ext cx="1555465" cy="1166234"/>
            <a:chOff x="4143800" y="3491141"/>
            <a:chExt cx="1555465" cy="1166234"/>
          </a:xfrm>
        </p:grpSpPr>
        <p:grpSp>
          <p:nvGrpSpPr>
            <p:cNvPr id="2488" name="Google Shape;2488;p139"/>
            <p:cNvGrpSpPr/>
            <p:nvPr/>
          </p:nvGrpSpPr>
          <p:grpSpPr>
            <a:xfrm>
              <a:off x="4143800" y="3491141"/>
              <a:ext cx="1555465" cy="1166234"/>
              <a:chOff x="3004950" y="2425116"/>
              <a:chExt cx="1555465" cy="1166234"/>
            </a:xfrm>
          </p:grpSpPr>
          <p:pic>
            <p:nvPicPr>
              <p:cNvPr id="2489" name="Google Shape;2489;p139"/>
              <p:cNvPicPr preferRelativeResize="0"/>
              <p:nvPr/>
            </p:nvPicPr>
            <p:blipFill rotWithShape="1">
              <a:blip r:embed="rId5">
                <a:alphaModFix/>
              </a:blip>
              <a:srcRect t="23758" r="51763" b="8765"/>
              <a:stretch/>
            </p:blipFill>
            <p:spPr>
              <a:xfrm>
                <a:off x="3004950" y="2425116"/>
                <a:ext cx="1555465" cy="1166234"/>
              </a:xfrm>
              <a:prstGeom prst="rect">
                <a:avLst/>
              </a:prstGeom>
              <a:noFill/>
              <a:ln>
                <a:noFill/>
              </a:ln>
            </p:spPr>
          </p:pic>
          <p:sp>
            <p:nvSpPr>
              <p:cNvPr id="2490" name="Google Shape;2490;p139"/>
              <p:cNvSpPr/>
              <p:nvPr/>
            </p:nvSpPr>
            <p:spPr>
              <a:xfrm>
                <a:off x="3087375" y="2520925"/>
                <a:ext cx="1329300" cy="770400"/>
              </a:xfrm>
              <a:prstGeom prst="rect">
                <a:avLst/>
              </a:prstGeom>
              <a:solidFill>
                <a:srgbClr val="EFEFE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l" rtl="0">
                  <a:spcBef>
                    <a:spcPts val="0"/>
                  </a:spcBef>
                  <a:spcAft>
                    <a:spcPts val="800"/>
                  </a:spcAft>
                  <a:buNone/>
                </a:pPr>
                <a:endParaRPr sz="1200">
                  <a:latin typeface="EB Garamond"/>
                  <a:ea typeface="EB Garamond"/>
                  <a:cs typeface="EB Garamond"/>
                  <a:sym typeface="EB Garamond"/>
                </a:endParaRPr>
              </a:p>
            </p:txBody>
          </p:sp>
        </p:grpSp>
        <p:pic>
          <p:nvPicPr>
            <p:cNvPr id="2491" name="Google Shape;2491;p139"/>
            <p:cNvPicPr preferRelativeResize="0"/>
            <p:nvPr/>
          </p:nvPicPr>
          <p:blipFill>
            <a:blip r:embed="rId6">
              <a:alphaModFix/>
            </a:blip>
            <a:stretch>
              <a:fillRect/>
            </a:stretch>
          </p:blipFill>
          <p:spPr>
            <a:xfrm>
              <a:off x="4536225" y="3605108"/>
              <a:ext cx="711450" cy="765995"/>
            </a:xfrm>
            <a:prstGeom prst="rect">
              <a:avLst/>
            </a:prstGeom>
            <a:noFill/>
            <a:ln>
              <a:noFill/>
            </a:ln>
          </p:spPr>
        </p:pic>
      </p:grpSp>
      <p:grpSp>
        <p:nvGrpSpPr>
          <p:cNvPr id="2492" name="Google Shape;2492;p139"/>
          <p:cNvGrpSpPr/>
          <p:nvPr/>
        </p:nvGrpSpPr>
        <p:grpSpPr>
          <a:xfrm>
            <a:off x="3928450" y="1380289"/>
            <a:ext cx="1679659" cy="1057336"/>
            <a:chOff x="3928450" y="1380289"/>
            <a:chExt cx="1679659" cy="1057336"/>
          </a:xfrm>
        </p:grpSpPr>
        <p:pic>
          <p:nvPicPr>
            <p:cNvPr id="2493" name="Google Shape;2493;p139"/>
            <p:cNvPicPr preferRelativeResize="0"/>
            <p:nvPr/>
          </p:nvPicPr>
          <p:blipFill>
            <a:blip r:embed="rId7">
              <a:alphaModFix/>
            </a:blip>
            <a:stretch>
              <a:fillRect/>
            </a:stretch>
          </p:blipFill>
          <p:spPr>
            <a:xfrm>
              <a:off x="3928450" y="1670531"/>
              <a:ext cx="1534178" cy="767094"/>
            </a:xfrm>
            <a:prstGeom prst="rect">
              <a:avLst/>
            </a:prstGeom>
            <a:noFill/>
            <a:ln>
              <a:noFill/>
            </a:ln>
          </p:spPr>
        </p:pic>
        <p:grpSp>
          <p:nvGrpSpPr>
            <p:cNvPr id="2494" name="Google Shape;2494;p139"/>
            <p:cNvGrpSpPr/>
            <p:nvPr/>
          </p:nvGrpSpPr>
          <p:grpSpPr>
            <a:xfrm>
              <a:off x="5049881" y="1380289"/>
              <a:ext cx="558228" cy="558228"/>
              <a:chOff x="4833625" y="1469625"/>
              <a:chExt cx="505825" cy="505825"/>
            </a:xfrm>
          </p:grpSpPr>
          <p:sp>
            <p:nvSpPr>
              <p:cNvPr id="2495" name="Google Shape;2495;p139"/>
              <p:cNvSpPr/>
              <p:nvPr/>
            </p:nvSpPr>
            <p:spPr>
              <a:xfrm>
                <a:off x="4872500" y="1511500"/>
                <a:ext cx="430500" cy="4347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6" name="Google Shape;2496;p139"/>
              <p:cNvPicPr preferRelativeResize="0"/>
              <p:nvPr/>
            </p:nvPicPr>
            <p:blipFill>
              <a:blip r:embed="rId8">
                <a:alphaModFix/>
              </a:blip>
              <a:stretch>
                <a:fillRect/>
              </a:stretch>
            </p:blipFill>
            <p:spPr>
              <a:xfrm>
                <a:off x="4833625" y="1469625"/>
                <a:ext cx="505825" cy="505825"/>
              </a:xfrm>
              <a:prstGeom prst="rect">
                <a:avLst/>
              </a:prstGeom>
              <a:noFill/>
              <a:ln>
                <a:noFill/>
              </a:ln>
            </p:spPr>
          </p:pic>
        </p:grpSp>
      </p:grpSp>
      <p:pic>
        <p:nvPicPr>
          <p:cNvPr id="2497" name="Google Shape;2497;p139"/>
          <p:cNvPicPr preferRelativeResize="0"/>
          <p:nvPr/>
        </p:nvPicPr>
        <p:blipFill rotWithShape="1">
          <a:blip r:embed="rId5">
            <a:alphaModFix/>
          </a:blip>
          <a:srcRect t="23758" r="51763" b="8765"/>
          <a:stretch/>
        </p:blipFill>
        <p:spPr>
          <a:xfrm>
            <a:off x="1287262" y="1147677"/>
            <a:ext cx="1559718" cy="1169439"/>
          </a:xfrm>
          <a:prstGeom prst="rect">
            <a:avLst/>
          </a:prstGeom>
          <a:noFill/>
          <a:ln>
            <a:noFill/>
          </a:ln>
        </p:spPr>
      </p:pic>
      <p:pic>
        <p:nvPicPr>
          <p:cNvPr id="2498" name="Google Shape;2498;p139"/>
          <p:cNvPicPr preferRelativeResize="0"/>
          <p:nvPr/>
        </p:nvPicPr>
        <p:blipFill rotWithShape="1">
          <a:blip r:embed="rId5">
            <a:alphaModFix/>
          </a:blip>
          <a:srcRect l="77499" t="1533" r="-729" b="8763"/>
          <a:stretch/>
        </p:blipFill>
        <p:spPr>
          <a:xfrm>
            <a:off x="7242724" y="612023"/>
            <a:ext cx="835850" cy="1730000"/>
          </a:xfrm>
          <a:prstGeom prst="rect">
            <a:avLst/>
          </a:prstGeom>
          <a:noFill/>
          <a:ln>
            <a:noFill/>
          </a:ln>
        </p:spPr>
      </p:pic>
      <p:sp>
        <p:nvSpPr>
          <p:cNvPr id="2499" name="Google Shape;2499;p139"/>
          <p:cNvSpPr txBox="1"/>
          <p:nvPr/>
        </p:nvSpPr>
        <p:spPr>
          <a:xfrm>
            <a:off x="3741100" y="1380300"/>
            <a:ext cx="18318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switch</a:t>
            </a:r>
            <a:endParaRPr>
              <a:solidFill>
                <a:srgbClr val="FFFFFF"/>
              </a:solidFill>
              <a:latin typeface="Roboto Medium"/>
              <a:ea typeface="Roboto Medium"/>
              <a:cs typeface="Roboto Medium"/>
              <a:sym typeface="Roboto Medium"/>
            </a:endParaRPr>
          </a:p>
        </p:txBody>
      </p:sp>
      <p:sp>
        <p:nvSpPr>
          <p:cNvPr id="2500" name="Google Shape;2500;p139"/>
          <p:cNvSpPr/>
          <p:nvPr/>
        </p:nvSpPr>
        <p:spPr>
          <a:xfrm>
            <a:off x="2757375" y="407350"/>
            <a:ext cx="2137200" cy="925200"/>
          </a:xfrm>
          <a:prstGeom prst="wedgeEllipseCallout">
            <a:avLst>
              <a:gd name="adj1" fmla="val -28145"/>
              <a:gd name="adj2" fmla="val 64839"/>
            </a:avLst>
          </a:prstGeom>
          <a:solidFill>
            <a:srgbClr val="FFFFFF"/>
          </a:solidFill>
          <a:ln>
            <a:noFill/>
          </a:ln>
          <a:effectLst>
            <a:outerShdw blurRad="157163" dist="142875" dir="8460000" algn="bl" rotWithShape="0">
              <a:srgbClr val="073763">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B5394"/>
                </a:solidFill>
                <a:latin typeface="Roboto Medium"/>
                <a:ea typeface="Roboto Medium"/>
                <a:cs typeface="Roboto Medium"/>
                <a:sym typeface="Roboto Medium"/>
              </a:rPr>
              <a:t>Thanks, here is my login request for my bank account.</a:t>
            </a:r>
            <a:endParaRPr sz="1200">
              <a:solidFill>
                <a:srgbClr val="0B5394"/>
              </a:solidFill>
            </a:endParaRPr>
          </a:p>
        </p:txBody>
      </p:sp>
      <p:sp>
        <p:nvSpPr>
          <p:cNvPr id="2501" name="Google Shape;2501;p139"/>
          <p:cNvSpPr/>
          <p:nvPr/>
        </p:nvSpPr>
        <p:spPr>
          <a:xfrm>
            <a:off x="4975375" y="2703988"/>
            <a:ext cx="2359500" cy="805500"/>
          </a:xfrm>
          <a:prstGeom prst="wedgeEllipseCallout">
            <a:avLst>
              <a:gd name="adj1" fmla="val -28145"/>
              <a:gd name="adj2" fmla="val 64839"/>
            </a:avLst>
          </a:prstGeom>
          <a:solidFill>
            <a:srgbClr val="FFFFFF"/>
          </a:solidFill>
          <a:ln>
            <a:noFill/>
          </a:ln>
          <a:effectLst>
            <a:outerShdw blurRad="157163" dist="142875" dir="8460000" algn="bl" rotWithShape="0">
              <a:srgbClr val="073763">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0B5394"/>
                </a:solidFill>
                <a:latin typeface="Roboto Medium"/>
                <a:ea typeface="Roboto Medium"/>
                <a:cs typeface="Roboto Medium"/>
                <a:sym typeface="Roboto Medium"/>
              </a:rPr>
              <a:t>Ha! I captured your bank account login! $$$!</a:t>
            </a:r>
            <a:endParaRPr sz="1200">
              <a:solidFill>
                <a:srgbClr val="0B5394"/>
              </a:solidFill>
            </a:endParaRPr>
          </a:p>
        </p:txBody>
      </p:sp>
      <p:sp>
        <p:nvSpPr>
          <p:cNvPr id="2502" name="Google Shape;2502;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
        <p:nvSpPr>
          <p:cNvPr id="2503" name="Google Shape;2503;p139"/>
          <p:cNvSpPr txBox="1"/>
          <p:nvPr/>
        </p:nvSpPr>
        <p:spPr>
          <a:xfrm>
            <a:off x="725875" y="768100"/>
            <a:ext cx="20016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Legitimate User</a:t>
            </a:r>
            <a:endParaRPr sz="1800">
              <a:solidFill>
                <a:srgbClr val="FFFFFF"/>
              </a:solidFill>
              <a:latin typeface="Roboto Medium"/>
              <a:ea typeface="Roboto Medium"/>
              <a:cs typeface="Roboto Medium"/>
              <a:sym typeface="Roboto Medium"/>
            </a:endParaRPr>
          </a:p>
        </p:txBody>
      </p:sp>
      <p:sp>
        <p:nvSpPr>
          <p:cNvPr id="2504" name="Google Shape;2504;p139"/>
          <p:cNvSpPr txBox="1"/>
          <p:nvPr/>
        </p:nvSpPr>
        <p:spPr>
          <a:xfrm>
            <a:off x="6204025" y="253900"/>
            <a:ext cx="27588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Legitimate DHCP Server</a:t>
            </a:r>
            <a:endParaRPr sz="1800">
              <a:solidFill>
                <a:srgbClr val="FFFFFF"/>
              </a:solidFill>
              <a:latin typeface="Roboto Medium"/>
              <a:ea typeface="Roboto Medium"/>
              <a:cs typeface="Roboto Medium"/>
              <a:sym typeface="Roboto Medium"/>
            </a:endParaRPr>
          </a:p>
        </p:txBody>
      </p:sp>
      <p:sp>
        <p:nvSpPr>
          <p:cNvPr id="2505" name="Google Shape;2505;p139"/>
          <p:cNvSpPr txBox="1"/>
          <p:nvPr/>
        </p:nvSpPr>
        <p:spPr>
          <a:xfrm>
            <a:off x="2414200" y="4319000"/>
            <a:ext cx="4485600" cy="51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Malicious Actor and Spoof DHCP Server</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pic>
        <p:nvPicPr>
          <p:cNvPr id="2510" name="Google Shape;2510;p140"/>
          <p:cNvPicPr preferRelativeResize="0"/>
          <p:nvPr/>
        </p:nvPicPr>
        <p:blipFill rotWithShape="1">
          <a:blip r:embed="rId3">
            <a:alphaModFix/>
          </a:blip>
          <a:srcRect b="7621"/>
          <a:stretch/>
        </p:blipFill>
        <p:spPr>
          <a:xfrm>
            <a:off x="-12300" y="0"/>
            <a:ext cx="9168600" cy="5143500"/>
          </a:xfrm>
          <a:prstGeom prst="rect">
            <a:avLst/>
          </a:prstGeom>
          <a:noFill/>
          <a:ln>
            <a:noFill/>
          </a:ln>
        </p:spPr>
      </p:pic>
      <p:sp>
        <p:nvSpPr>
          <p:cNvPr id="2511" name="Google Shape;2511;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Preventing DHCP Spoofing</a:t>
            </a:r>
            <a:endParaRPr/>
          </a:p>
        </p:txBody>
      </p:sp>
      <p:sp>
        <p:nvSpPr>
          <p:cNvPr id="2512" name="Google Shape;2512;p140"/>
          <p:cNvSpPr txBox="1">
            <a:spLocks noGrp="1"/>
          </p:cNvSpPr>
          <p:nvPr>
            <p:ph type="subTitle" idx="1"/>
          </p:nvPr>
        </p:nvSpPr>
        <p:spPr>
          <a:xfrm>
            <a:off x="0" y="675975"/>
            <a:ext cx="8788200" cy="855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Medium"/>
                <a:ea typeface="Roboto Medium"/>
                <a:cs typeface="Roboto Medium"/>
                <a:sym typeface="Roboto Medium"/>
              </a:rPr>
              <a:t>DHCP snooping</a:t>
            </a:r>
            <a:r>
              <a:rPr lang="en"/>
              <a:t> is a process implemented on a network switch that inspects packets to confirm that they’re legitimate DHCP offers.</a:t>
            </a:r>
            <a:endParaRPr/>
          </a:p>
        </p:txBody>
      </p:sp>
      <p:sp>
        <p:nvSpPr>
          <p:cNvPr id="2513" name="Google Shape;2513;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cxnSp>
        <p:nvCxnSpPr>
          <p:cNvPr id="2514" name="Google Shape;2514;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5" name="Google Shape;2515;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14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DHCP Attacks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of a security analyst at Acme Corp.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solidFill>
                  <a:schemeClr val="dk1"/>
                </a:solidFill>
                <a:latin typeface="Roboto Light"/>
                <a:ea typeface="Roboto Light"/>
                <a:cs typeface="Roboto Light"/>
                <a:sym typeface="Roboto Light"/>
              </a:rPr>
              <a:t>You will </a:t>
            </a:r>
            <a:r>
              <a:rPr lang="en" sz="1800">
                <a:solidFill>
                  <a:srgbClr val="24292E"/>
                </a:solidFill>
                <a:latin typeface="Roboto Light"/>
                <a:ea typeface="Roboto Light"/>
                <a:cs typeface="Roboto Light"/>
                <a:sym typeface="Roboto Light"/>
              </a:rPr>
              <a:t>analyze a packet capture to determine what type of attack may be causing network issues for Acme employees.</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p:txBody>
      </p:sp>
      <p:sp>
        <p:nvSpPr>
          <p:cNvPr id="2521" name="Google Shape;2521;p14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522" name="Google Shape;2522;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26"/>
        <p:cNvGrpSpPr/>
        <p:nvPr/>
      </p:nvGrpSpPr>
      <p:grpSpPr>
        <a:xfrm>
          <a:off x="0" y="0"/>
          <a:ext cx="0" cy="0"/>
          <a:chOff x="0" y="0"/>
          <a:chExt cx="0" cy="0"/>
        </a:xfrm>
      </p:grpSpPr>
      <p:sp>
        <p:nvSpPr>
          <p:cNvPr id="2527" name="Google Shape;2527;p142"/>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28" name="Google Shape;2528;p142"/>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14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Routing Schemes and Protocols</a:t>
            </a:r>
            <a:endParaRPr/>
          </a:p>
        </p:txBody>
      </p:sp>
      <p:sp>
        <p:nvSpPr>
          <p:cNvPr id="2534" name="Google Shape;2534;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pic>
        <p:nvPicPr>
          <p:cNvPr id="2539" name="Google Shape;2539;p144"/>
          <p:cNvPicPr preferRelativeResize="0"/>
          <p:nvPr/>
        </p:nvPicPr>
        <p:blipFill rotWithShape="1">
          <a:blip r:embed="rId3">
            <a:alphaModFix/>
          </a:blip>
          <a:srcRect b="15832"/>
          <a:stretch/>
        </p:blipFill>
        <p:spPr>
          <a:xfrm>
            <a:off x="-12300" y="0"/>
            <a:ext cx="9168600" cy="5143500"/>
          </a:xfrm>
          <a:prstGeom prst="rect">
            <a:avLst/>
          </a:prstGeom>
          <a:noFill/>
          <a:ln>
            <a:noFill/>
          </a:ln>
        </p:spPr>
      </p:pic>
      <p:sp>
        <p:nvSpPr>
          <p:cNvPr id="2540" name="Google Shape;2540;p144"/>
          <p:cNvSpPr/>
          <p:nvPr/>
        </p:nvSpPr>
        <p:spPr>
          <a:xfrm>
            <a:off x="542500" y="467825"/>
            <a:ext cx="3979200" cy="3979200"/>
          </a:xfrm>
          <a:prstGeom prst="ellipse">
            <a:avLst/>
          </a:prstGeom>
          <a:solidFill>
            <a:srgbClr val="8FD2F7">
              <a:alpha val="84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
        <p:nvSpPr>
          <p:cNvPr id="2542" name="Google Shape;2542;p144"/>
          <p:cNvSpPr txBox="1">
            <a:spLocks noGrp="1"/>
          </p:cNvSpPr>
          <p:nvPr>
            <p:ph type="subTitle" idx="1"/>
          </p:nvPr>
        </p:nvSpPr>
        <p:spPr>
          <a:xfrm>
            <a:off x="542500" y="1904075"/>
            <a:ext cx="4118400" cy="240420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Data takes </a:t>
            </a:r>
            <a:r>
              <a:rPr lang="en" b="1">
                <a:solidFill>
                  <a:schemeClr val="dk1"/>
                </a:solidFill>
              </a:rPr>
              <a:t>routes </a:t>
            </a:r>
            <a:r>
              <a:rPr lang="en">
                <a:solidFill>
                  <a:schemeClr val="dk1"/>
                </a:solidFill>
              </a:rPr>
              <a:t>from </a:t>
            </a:r>
            <a:br>
              <a:rPr lang="en">
                <a:solidFill>
                  <a:schemeClr val="dk1"/>
                </a:solidFill>
              </a:rPr>
            </a:br>
            <a:r>
              <a:rPr lang="en">
                <a:solidFill>
                  <a:schemeClr val="dk1"/>
                </a:solidFill>
              </a:rPr>
              <a:t>source to destination. </a:t>
            </a:r>
            <a:endParaRPr>
              <a:solidFill>
                <a:schemeClr val="dk1"/>
              </a:solidFill>
            </a:endParaRPr>
          </a:p>
          <a:p>
            <a:pPr marL="0" lvl="0" indent="0" algn="ctr" rtl="0">
              <a:spcBef>
                <a:spcPts val="800"/>
              </a:spcBef>
              <a:spcAft>
                <a:spcPts val="0"/>
              </a:spcAft>
              <a:buClr>
                <a:schemeClr val="dk1"/>
              </a:buClr>
              <a:buSzPts val="1100"/>
              <a:buFont typeface="Arial"/>
              <a:buNone/>
            </a:pPr>
            <a:r>
              <a:rPr lang="en" b="1">
                <a:solidFill>
                  <a:schemeClr val="dk1"/>
                </a:solidFill>
              </a:rPr>
              <a:t>Routing</a:t>
            </a:r>
            <a:r>
              <a:rPr lang="en">
                <a:solidFill>
                  <a:schemeClr val="dk1"/>
                </a:solidFill>
              </a:rPr>
              <a:t> is the act of choosing </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the path that traffic takes in or </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across networks.</a:t>
            </a:r>
            <a:endParaRPr sz="2400">
              <a:latin typeface="Roboto Medium"/>
              <a:ea typeface="Roboto Medium"/>
              <a:cs typeface="Roboto Medium"/>
              <a:sym typeface="Roboto Medium"/>
            </a:endParaRPr>
          </a:p>
        </p:txBody>
      </p:sp>
      <p:sp>
        <p:nvSpPr>
          <p:cNvPr id="2543" name="Google Shape;2543;p144"/>
          <p:cNvSpPr txBox="1"/>
          <p:nvPr/>
        </p:nvSpPr>
        <p:spPr>
          <a:xfrm>
            <a:off x="1508950" y="1132500"/>
            <a:ext cx="1990200" cy="55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Routes</a:t>
            </a:r>
            <a:endParaRPr/>
          </a:p>
        </p:txBody>
      </p:sp>
      <p:cxnSp>
        <p:nvCxnSpPr>
          <p:cNvPr id="2544" name="Google Shape;2544;p144"/>
          <p:cNvCxnSpPr/>
          <p:nvPr/>
        </p:nvCxnSpPr>
        <p:spPr>
          <a:xfrm>
            <a:off x="2135500" y="1732400"/>
            <a:ext cx="737100" cy="0"/>
          </a:xfrm>
          <a:prstGeom prst="straightConnector1">
            <a:avLst/>
          </a:prstGeom>
          <a:noFill/>
          <a:ln w="76200" cap="flat" cmpd="sng">
            <a:solidFill>
              <a:srgbClr val="434343"/>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Routing Schemes</a:t>
            </a:r>
            <a:endParaRPr/>
          </a:p>
        </p:txBody>
      </p:sp>
      <p:sp>
        <p:nvSpPr>
          <p:cNvPr id="2550" name="Google Shape;2550;p14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Network devices have several routing schemes to choose from: </a:t>
            </a:r>
            <a:endParaRPr/>
          </a:p>
        </p:txBody>
      </p:sp>
      <p:sp>
        <p:nvSpPr>
          <p:cNvPr id="2551" name="Google Shape;2551;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grpSp>
        <p:nvGrpSpPr>
          <p:cNvPr id="2552" name="Google Shape;2552;p145"/>
          <p:cNvGrpSpPr/>
          <p:nvPr/>
        </p:nvGrpSpPr>
        <p:grpSpPr>
          <a:xfrm>
            <a:off x="457149" y="1268900"/>
            <a:ext cx="2695622" cy="533482"/>
            <a:chOff x="457158" y="1378809"/>
            <a:chExt cx="3514500" cy="695454"/>
          </a:xfrm>
        </p:grpSpPr>
        <p:sp>
          <p:nvSpPr>
            <p:cNvPr id="2553" name="Google Shape;2553;p145"/>
            <p:cNvSpPr/>
            <p:nvPr/>
          </p:nvSpPr>
          <p:spPr>
            <a:xfrm>
              <a:off x="457158" y="1378809"/>
              <a:ext cx="3514500" cy="621300"/>
            </a:xfrm>
            <a:prstGeom prst="roundRect">
              <a:avLst>
                <a:gd name="adj" fmla="val 16667"/>
              </a:avLst>
            </a:prstGeom>
            <a:solidFill>
              <a:srgbClr val="4FC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Unicast</a:t>
              </a:r>
              <a:endParaRPr sz="2100">
                <a:latin typeface="Roboto Light"/>
                <a:ea typeface="Roboto Light"/>
                <a:cs typeface="Roboto Light"/>
                <a:sym typeface="Roboto Light"/>
              </a:endParaRPr>
            </a:p>
          </p:txBody>
        </p:sp>
        <p:sp>
          <p:nvSpPr>
            <p:cNvPr id="2554" name="Google Shape;2554;p145"/>
            <p:cNvSpPr/>
            <p:nvPr/>
          </p:nvSpPr>
          <p:spPr>
            <a:xfrm rot="10800000">
              <a:off x="634726" y="1885638"/>
              <a:ext cx="340325" cy="188625"/>
            </a:xfrm>
            <a:prstGeom prst="flowChartExtract">
              <a:avLst/>
            </a:prstGeom>
            <a:solidFill>
              <a:srgbClr val="4FC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5" name="Google Shape;2555;p145"/>
          <p:cNvSpPr/>
          <p:nvPr/>
        </p:nvSpPr>
        <p:spPr>
          <a:xfrm flipH="1">
            <a:off x="724275" y="1861575"/>
            <a:ext cx="2428500" cy="2662800"/>
          </a:xfrm>
          <a:prstGeom prst="round2DiagRect">
            <a:avLst>
              <a:gd name="adj1" fmla="val 2453"/>
              <a:gd name="adj2" fmla="val 0"/>
            </a:avLst>
          </a:prstGeom>
          <a:solidFill>
            <a:srgbClr val="4FC0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45"/>
          <p:cNvSpPr txBox="1">
            <a:spLocks noGrp="1"/>
          </p:cNvSpPr>
          <p:nvPr>
            <p:ph type="subTitle" idx="1"/>
          </p:nvPr>
        </p:nvSpPr>
        <p:spPr>
          <a:xfrm>
            <a:off x="724275" y="1861623"/>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800">
                <a:latin typeface="Roboto"/>
                <a:ea typeface="Roboto"/>
                <a:cs typeface="Roboto"/>
                <a:sym typeface="Roboto"/>
              </a:rPr>
              <a:t>A single device delivers a message to another single specific device.</a:t>
            </a:r>
            <a:endParaRPr sz="18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800">
              <a:latin typeface="Roboto"/>
              <a:ea typeface="Roboto"/>
              <a:cs typeface="Roboto"/>
              <a:sym typeface="Roboto"/>
            </a:endParaRPr>
          </a:p>
          <a:p>
            <a:pPr marL="0" lvl="0" indent="0" algn="l" rtl="0">
              <a:spcBef>
                <a:spcPts val="0"/>
              </a:spcBef>
              <a:spcAft>
                <a:spcPts val="0"/>
              </a:spcAft>
              <a:buNone/>
            </a:pPr>
            <a:endParaRPr sz="1800">
              <a:latin typeface="Roboto"/>
              <a:ea typeface="Roboto"/>
              <a:cs typeface="Roboto"/>
              <a:sym typeface="Roboto"/>
            </a:endParaRPr>
          </a:p>
        </p:txBody>
      </p:sp>
      <p:grpSp>
        <p:nvGrpSpPr>
          <p:cNvPr id="2557" name="Google Shape;2557;p145"/>
          <p:cNvGrpSpPr/>
          <p:nvPr/>
        </p:nvGrpSpPr>
        <p:grpSpPr>
          <a:xfrm>
            <a:off x="3305124" y="1268900"/>
            <a:ext cx="2695621" cy="533482"/>
            <a:chOff x="457158" y="1378809"/>
            <a:chExt cx="3514500" cy="695454"/>
          </a:xfrm>
        </p:grpSpPr>
        <p:sp>
          <p:nvSpPr>
            <p:cNvPr id="2558" name="Google Shape;2558;p145"/>
            <p:cNvSpPr/>
            <p:nvPr/>
          </p:nvSpPr>
          <p:spPr>
            <a:xfrm>
              <a:off x="457158" y="1378809"/>
              <a:ext cx="3514500" cy="621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Broadcast</a:t>
              </a:r>
              <a:endParaRPr sz="2100">
                <a:latin typeface="Roboto Light"/>
                <a:ea typeface="Roboto Light"/>
                <a:cs typeface="Roboto Light"/>
                <a:sym typeface="Roboto Light"/>
              </a:endParaRPr>
            </a:p>
          </p:txBody>
        </p:sp>
        <p:sp>
          <p:nvSpPr>
            <p:cNvPr id="2559" name="Google Shape;2559;p145"/>
            <p:cNvSpPr/>
            <p:nvPr/>
          </p:nvSpPr>
          <p:spPr>
            <a:xfrm rot="10800000">
              <a:off x="634726" y="1885638"/>
              <a:ext cx="34032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0" name="Google Shape;2560;p145"/>
          <p:cNvSpPr/>
          <p:nvPr/>
        </p:nvSpPr>
        <p:spPr>
          <a:xfrm flipH="1">
            <a:off x="3572250" y="1861575"/>
            <a:ext cx="2428500" cy="2662800"/>
          </a:xfrm>
          <a:prstGeom prst="round2DiagRect">
            <a:avLst>
              <a:gd name="adj1" fmla="val 248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45"/>
          <p:cNvSpPr txBox="1">
            <a:spLocks noGrp="1"/>
          </p:cNvSpPr>
          <p:nvPr>
            <p:ph type="subTitle" idx="2"/>
          </p:nvPr>
        </p:nvSpPr>
        <p:spPr>
          <a:xfrm>
            <a:off x="3572250" y="1861629"/>
            <a:ext cx="2371500" cy="1809300"/>
          </a:xfrm>
          <a:prstGeom prst="rect">
            <a:avLst/>
          </a:prstGeom>
          <a:noFill/>
          <a:ln>
            <a:noFill/>
          </a:ln>
        </p:spPr>
        <p:txBody>
          <a:bodyPr spcFirstLastPara="1" wrap="square" lIns="182875" tIns="182875" rIns="182875" bIns="182875" anchor="t" anchorCtr="0">
            <a:noAutofit/>
          </a:bodyPr>
          <a:lstStyle/>
          <a:p>
            <a:pPr marL="0" lvl="0" indent="0" algn="l" rtl="0">
              <a:spcBef>
                <a:spcPts val="300"/>
              </a:spcBef>
              <a:spcAft>
                <a:spcPts val="0"/>
              </a:spcAft>
              <a:buClr>
                <a:schemeClr val="dk1"/>
              </a:buClr>
              <a:buSzPts val="1100"/>
              <a:buFont typeface="Arial"/>
              <a:buNone/>
            </a:pPr>
            <a:r>
              <a:rPr lang="en" sz="1800">
                <a:solidFill>
                  <a:schemeClr val="dk1"/>
                </a:solidFill>
                <a:latin typeface="Roboto"/>
                <a:ea typeface="Roboto"/>
                <a:cs typeface="Roboto"/>
                <a:sym typeface="Roboto"/>
              </a:rPr>
              <a:t>A single device broadcasts a message to all devices on that same network.</a:t>
            </a:r>
            <a:endParaRPr sz="1800">
              <a:solidFill>
                <a:schemeClr val="dk1"/>
              </a:solidFill>
              <a:latin typeface="Roboto"/>
              <a:ea typeface="Roboto"/>
              <a:cs typeface="Roboto"/>
              <a:sym typeface="Roboto"/>
            </a:endParaRPr>
          </a:p>
          <a:p>
            <a:pPr marL="0" lvl="0" indent="0" algn="l" rtl="0">
              <a:lnSpc>
                <a:spcPct val="115000"/>
              </a:lnSpc>
              <a:spcBef>
                <a:spcPts val="1200"/>
              </a:spcBef>
              <a:spcAft>
                <a:spcPts val="1200"/>
              </a:spcAft>
              <a:buNone/>
            </a:pPr>
            <a:endParaRPr sz="1800">
              <a:latin typeface="Roboto"/>
              <a:ea typeface="Roboto"/>
              <a:cs typeface="Roboto"/>
              <a:sym typeface="Roboto"/>
            </a:endParaRPr>
          </a:p>
        </p:txBody>
      </p:sp>
      <p:grpSp>
        <p:nvGrpSpPr>
          <p:cNvPr id="2562" name="Google Shape;2562;p145"/>
          <p:cNvGrpSpPr/>
          <p:nvPr/>
        </p:nvGrpSpPr>
        <p:grpSpPr>
          <a:xfrm>
            <a:off x="6134049" y="1269650"/>
            <a:ext cx="2695622" cy="533482"/>
            <a:chOff x="457157" y="1378809"/>
            <a:chExt cx="3514500" cy="695454"/>
          </a:xfrm>
        </p:grpSpPr>
        <p:sp>
          <p:nvSpPr>
            <p:cNvPr id="2563" name="Google Shape;2563;p145"/>
            <p:cNvSpPr/>
            <p:nvPr/>
          </p:nvSpPr>
          <p:spPr>
            <a:xfrm>
              <a:off x="457157" y="1378809"/>
              <a:ext cx="3514500" cy="621300"/>
            </a:xfrm>
            <a:prstGeom prst="roundRect">
              <a:avLst>
                <a:gd name="adj" fmla="val 16667"/>
              </a:avLst>
            </a:prstGeom>
            <a:solidFill>
              <a:srgbClr val="F08D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Multicast</a:t>
              </a:r>
              <a:endParaRPr sz="2100">
                <a:latin typeface="Roboto Light"/>
                <a:ea typeface="Roboto Light"/>
                <a:cs typeface="Roboto Light"/>
                <a:sym typeface="Roboto Light"/>
              </a:endParaRPr>
            </a:p>
          </p:txBody>
        </p:sp>
        <p:sp>
          <p:nvSpPr>
            <p:cNvPr id="2564" name="Google Shape;2564;p145"/>
            <p:cNvSpPr/>
            <p:nvPr/>
          </p:nvSpPr>
          <p:spPr>
            <a:xfrm rot="10800000">
              <a:off x="634726" y="1885638"/>
              <a:ext cx="340325" cy="188625"/>
            </a:xfrm>
            <a:prstGeom prst="flowChartExtrac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5" name="Google Shape;2565;p145"/>
          <p:cNvSpPr/>
          <p:nvPr/>
        </p:nvSpPr>
        <p:spPr>
          <a:xfrm flipH="1">
            <a:off x="6401175" y="1862325"/>
            <a:ext cx="2428500" cy="2662800"/>
          </a:xfrm>
          <a:prstGeom prst="round2DiagRect">
            <a:avLst>
              <a:gd name="adj1" fmla="val 2436"/>
              <a:gd name="adj2" fmla="val 0"/>
            </a:avLst>
          </a:prstGeom>
          <a:solidFill>
            <a:srgbClr val="F08D4F">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45"/>
          <p:cNvSpPr txBox="1">
            <a:spLocks noGrp="1"/>
          </p:cNvSpPr>
          <p:nvPr>
            <p:ph type="subTitle" idx="3"/>
          </p:nvPr>
        </p:nvSpPr>
        <p:spPr>
          <a:xfrm>
            <a:off x="6401175" y="1862378"/>
            <a:ext cx="2371500" cy="1977900"/>
          </a:xfrm>
          <a:prstGeom prst="rect">
            <a:avLst/>
          </a:prstGeom>
          <a:noFill/>
          <a:ln>
            <a:noFill/>
          </a:ln>
        </p:spPr>
        <p:txBody>
          <a:bodyPr spcFirstLastPara="1" wrap="square" lIns="182875" tIns="182875" rIns="182875" bIns="182875" anchor="t" anchorCtr="0">
            <a:noAutofit/>
          </a:bodyPr>
          <a:lstStyle/>
          <a:p>
            <a:pPr marL="0" lvl="0" indent="0" algn="l" rtl="0">
              <a:spcBef>
                <a:spcPts val="300"/>
              </a:spcBef>
              <a:spcAft>
                <a:spcPts val="0"/>
              </a:spcAft>
              <a:buClr>
                <a:schemeClr val="dk1"/>
              </a:buClr>
              <a:buSzPts val="1100"/>
              <a:buFont typeface="Arial"/>
              <a:buNone/>
            </a:pPr>
            <a:r>
              <a:rPr lang="en" sz="1800">
                <a:solidFill>
                  <a:schemeClr val="dk1"/>
                </a:solidFill>
                <a:latin typeface="Roboto"/>
                <a:ea typeface="Roboto"/>
                <a:cs typeface="Roboto"/>
                <a:sym typeface="Roboto"/>
              </a:rPr>
              <a:t>A device sends</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a message to devices that have expressed interest in receiving the message.</a:t>
            </a:r>
            <a:endParaRPr sz="1800">
              <a:solidFill>
                <a:schemeClr val="dk1"/>
              </a:solidFill>
              <a:latin typeface="Roboto"/>
              <a:ea typeface="Roboto"/>
              <a:cs typeface="Roboto"/>
              <a:sym typeface="Roboto"/>
            </a:endParaRPr>
          </a:p>
          <a:p>
            <a:pPr marL="0" lvl="0" indent="0" algn="l" rtl="0">
              <a:spcBef>
                <a:spcPts val="1200"/>
              </a:spcBef>
              <a:spcAft>
                <a:spcPts val="1200"/>
              </a:spcAft>
              <a:buClr>
                <a:schemeClr val="dk1"/>
              </a:buClr>
              <a:buSzPts val="1100"/>
              <a:buFont typeface="Arial"/>
              <a:buNone/>
            </a:pPr>
            <a:endParaRPr sz="1800">
              <a:solidFill>
                <a:schemeClr val="dk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70"/>
        <p:cNvGrpSpPr/>
        <p:nvPr/>
      </p:nvGrpSpPr>
      <p:grpSpPr>
        <a:xfrm>
          <a:off x="0" y="0"/>
          <a:ext cx="0" cy="0"/>
          <a:chOff x="0" y="0"/>
          <a:chExt cx="0" cy="0"/>
        </a:xfrm>
      </p:grpSpPr>
      <p:sp>
        <p:nvSpPr>
          <p:cNvPr id="2571" name="Google Shape;2571;p146"/>
          <p:cNvSpPr/>
          <p:nvPr/>
        </p:nvSpPr>
        <p:spPr>
          <a:xfrm flipH="1">
            <a:off x="6401175" y="1404375"/>
            <a:ext cx="2428500" cy="3474300"/>
          </a:xfrm>
          <a:prstGeom prst="round2DiagRect">
            <a:avLst>
              <a:gd name="adj1" fmla="val 3849"/>
              <a:gd name="adj2" fmla="val 0"/>
            </a:avLst>
          </a:prstGeom>
          <a:solidFill>
            <a:srgbClr val="F08D4F">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46"/>
          <p:cNvSpPr/>
          <p:nvPr/>
        </p:nvSpPr>
        <p:spPr>
          <a:xfrm flipH="1">
            <a:off x="3562725" y="1404375"/>
            <a:ext cx="2428500" cy="3301800"/>
          </a:xfrm>
          <a:prstGeom prst="round2DiagRect">
            <a:avLst>
              <a:gd name="adj1" fmla="val 3849"/>
              <a:gd name="adj2" fmla="val 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Routing Scheme Examples</a:t>
            </a:r>
            <a:endParaRPr/>
          </a:p>
        </p:txBody>
      </p:sp>
      <p:sp>
        <p:nvSpPr>
          <p:cNvPr id="2574" name="Google Shape;2574;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grpSp>
        <p:nvGrpSpPr>
          <p:cNvPr id="2575" name="Google Shape;2575;p146"/>
          <p:cNvGrpSpPr/>
          <p:nvPr/>
        </p:nvGrpSpPr>
        <p:grpSpPr>
          <a:xfrm>
            <a:off x="457149" y="811700"/>
            <a:ext cx="2695622" cy="533482"/>
            <a:chOff x="457158" y="1378809"/>
            <a:chExt cx="3514500" cy="695454"/>
          </a:xfrm>
        </p:grpSpPr>
        <p:sp>
          <p:nvSpPr>
            <p:cNvPr id="2576" name="Google Shape;2576;p146"/>
            <p:cNvSpPr/>
            <p:nvPr/>
          </p:nvSpPr>
          <p:spPr>
            <a:xfrm>
              <a:off x="457158" y="1378809"/>
              <a:ext cx="3514500" cy="621300"/>
            </a:xfrm>
            <a:prstGeom prst="roundRect">
              <a:avLst>
                <a:gd name="adj" fmla="val 16667"/>
              </a:avLst>
            </a:prstGeom>
            <a:solidFill>
              <a:srgbClr val="4FC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Unicast</a:t>
              </a:r>
              <a:endParaRPr sz="2100">
                <a:latin typeface="Roboto Light"/>
                <a:ea typeface="Roboto Light"/>
                <a:cs typeface="Roboto Light"/>
                <a:sym typeface="Roboto Light"/>
              </a:endParaRPr>
            </a:p>
          </p:txBody>
        </p:sp>
        <p:sp>
          <p:nvSpPr>
            <p:cNvPr id="2577" name="Google Shape;2577;p146"/>
            <p:cNvSpPr/>
            <p:nvPr/>
          </p:nvSpPr>
          <p:spPr>
            <a:xfrm rot="10800000">
              <a:off x="634726" y="1885638"/>
              <a:ext cx="340325" cy="188625"/>
            </a:xfrm>
            <a:prstGeom prst="flowChartExtract">
              <a:avLst/>
            </a:prstGeom>
            <a:solidFill>
              <a:srgbClr val="4FC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 name="Google Shape;2578;p146"/>
          <p:cNvSpPr/>
          <p:nvPr/>
        </p:nvSpPr>
        <p:spPr>
          <a:xfrm flipH="1">
            <a:off x="724275" y="1404375"/>
            <a:ext cx="2428500" cy="3238500"/>
          </a:xfrm>
          <a:prstGeom prst="round2DiagRect">
            <a:avLst>
              <a:gd name="adj1" fmla="val 3849"/>
              <a:gd name="adj2" fmla="val 0"/>
            </a:avLst>
          </a:prstGeom>
          <a:solidFill>
            <a:srgbClr val="4FC0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6"/>
          <p:cNvSpPr txBox="1">
            <a:spLocks noGrp="1"/>
          </p:cNvSpPr>
          <p:nvPr>
            <p:ph type="subTitle" idx="1"/>
          </p:nvPr>
        </p:nvSpPr>
        <p:spPr>
          <a:xfrm>
            <a:off x="724275" y="1404433"/>
            <a:ext cx="2371500" cy="7824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500">
                <a:solidFill>
                  <a:schemeClr val="dk1"/>
                </a:solidFill>
                <a:latin typeface="Roboto"/>
                <a:ea typeface="Roboto"/>
                <a:cs typeface="Roboto"/>
                <a:sym typeface="Roboto"/>
              </a:rPr>
              <a:t>A phone call between two people.</a:t>
            </a:r>
            <a:endParaRPr sz="1500">
              <a:latin typeface="Roboto"/>
              <a:ea typeface="Roboto"/>
              <a:cs typeface="Roboto"/>
              <a:sym typeface="Roboto"/>
            </a:endParaRPr>
          </a:p>
        </p:txBody>
      </p:sp>
      <p:grpSp>
        <p:nvGrpSpPr>
          <p:cNvPr id="2580" name="Google Shape;2580;p146"/>
          <p:cNvGrpSpPr/>
          <p:nvPr/>
        </p:nvGrpSpPr>
        <p:grpSpPr>
          <a:xfrm>
            <a:off x="3305124" y="811700"/>
            <a:ext cx="2695621" cy="533482"/>
            <a:chOff x="457158" y="1378809"/>
            <a:chExt cx="3514500" cy="695454"/>
          </a:xfrm>
        </p:grpSpPr>
        <p:sp>
          <p:nvSpPr>
            <p:cNvPr id="2581" name="Google Shape;2581;p146"/>
            <p:cNvSpPr/>
            <p:nvPr/>
          </p:nvSpPr>
          <p:spPr>
            <a:xfrm>
              <a:off x="457158" y="1378809"/>
              <a:ext cx="3514500" cy="621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Broadcast</a:t>
              </a:r>
              <a:endParaRPr sz="2100">
                <a:latin typeface="Roboto Light"/>
                <a:ea typeface="Roboto Light"/>
                <a:cs typeface="Roboto Light"/>
                <a:sym typeface="Roboto Light"/>
              </a:endParaRPr>
            </a:p>
          </p:txBody>
        </p:sp>
        <p:sp>
          <p:nvSpPr>
            <p:cNvPr id="2582" name="Google Shape;2582;p146"/>
            <p:cNvSpPr/>
            <p:nvPr/>
          </p:nvSpPr>
          <p:spPr>
            <a:xfrm rot="10800000">
              <a:off x="634726" y="1885638"/>
              <a:ext cx="34032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3" name="Google Shape;2583;p146"/>
          <p:cNvSpPr txBox="1">
            <a:spLocks noGrp="1"/>
          </p:cNvSpPr>
          <p:nvPr>
            <p:ph type="subTitle" idx="2"/>
          </p:nvPr>
        </p:nvSpPr>
        <p:spPr>
          <a:xfrm>
            <a:off x="3572250" y="1404428"/>
            <a:ext cx="2371500" cy="541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None/>
            </a:pPr>
            <a:r>
              <a:rPr lang="en" sz="1500">
                <a:solidFill>
                  <a:schemeClr val="dk1"/>
                </a:solidFill>
                <a:latin typeface="Roboto"/>
                <a:ea typeface="Roboto"/>
                <a:cs typeface="Roboto"/>
                <a:sym typeface="Roboto"/>
              </a:rPr>
              <a:t>DHCP offer message that is broadcast across an entire LAN.</a:t>
            </a:r>
            <a:endParaRPr sz="1500">
              <a:solidFill>
                <a:schemeClr val="dk1"/>
              </a:solidFill>
              <a:latin typeface="Roboto"/>
              <a:ea typeface="Roboto"/>
              <a:cs typeface="Roboto"/>
              <a:sym typeface="Roboto"/>
            </a:endParaRPr>
          </a:p>
        </p:txBody>
      </p:sp>
      <p:grpSp>
        <p:nvGrpSpPr>
          <p:cNvPr id="2584" name="Google Shape;2584;p146"/>
          <p:cNvGrpSpPr/>
          <p:nvPr/>
        </p:nvGrpSpPr>
        <p:grpSpPr>
          <a:xfrm>
            <a:off x="6134049" y="812450"/>
            <a:ext cx="2695622" cy="533482"/>
            <a:chOff x="457157" y="1378809"/>
            <a:chExt cx="3514500" cy="695454"/>
          </a:xfrm>
        </p:grpSpPr>
        <p:sp>
          <p:nvSpPr>
            <p:cNvPr id="2585" name="Google Shape;2585;p146"/>
            <p:cNvSpPr/>
            <p:nvPr/>
          </p:nvSpPr>
          <p:spPr>
            <a:xfrm>
              <a:off x="457157" y="1378809"/>
              <a:ext cx="3514500" cy="621300"/>
            </a:xfrm>
            <a:prstGeom prst="roundRect">
              <a:avLst>
                <a:gd name="adj" fmla="val 16667"/>
              </a:avLst>
            </a:prstGeom>
            <a:solidFill>
              <a:srgbClr val="F08D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Multicast</a:t>
              </a:r>
              <a:endParaRPr sz="2100">
                <a:latin typeface="Roboto Light"/>
                <a:ea typeface="Roboto Light"/>
                <a:cs typeface="Roboto Light"/>
                <a:sym typeface="Roboto Light"/>
              </a:endParaRPr>
            </a:p>
          </p:txBody>
        </p:sp>
        <p:sp>
          <p:nvSpPr>
            <p:cNvPr id="2586" name="Google Shape;2586;p146"/>
            <p:cNvSpPr/>
            <p:nvPr/>
          </p:nvSpPr>
          <p:spPr>
            <a:xfrm rot="10800000">
              <a:off x="634726" y="1885638"/>
              <a:ext cx="340325" cy="188625"/>
            </a:xfrm>
            <a:prstGeom prst="flowChartExtrac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7" name="Google Shape;2587;p146"/>
          <p:cNvSpPr txBox="1">
            <a:spLocks noGrp="1"/>
          </p:cNvSpPr>
          <p:nvPr>
            <p:ph type="subTitle" idx="3"/>
          </p:nvPr>
        </p:nvSpPr>
        <p:spPr>
          <a:xfrm>
            <a:off x="6401175" y="1405175"/>
            <a:ext cx="2428500" cy="9435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None/>
            </a:pPr>
            <a:r>
              <a:rPr lang="en" sz="1500">
                <a:solidFill>
                  <a:schemeClr val="dk1"/>
                </a:solidFill>
                <a:latin typeface="Roboto"/>
                <a:ea typeface="Roboto"/>
                <a:cs typeface="Roboto"/>
                <a:sym typeface="Roboto"/>
              </a:rPr>
              <a:t>A subscription-based service sends network traffic to its subscribers.</a:t>
            </a:r>
            <a:endParaRPr sz="1500">
              <a:solidFill>
                <a:schemeClr val="dk1"/>
              </a:solidFill>
              <a:latin typeface="Roboto"/>
              <a:ea typeface="Roboto"/>
              <a:cs typeface="Roboto"/>
              <a:sym typeface="Roboto"/>
            </a:endParaRPr>
          </a:p>
        </p:txBody>
      </p:sp>
      <p:pic>
        <p:nvPicPr>
          <p:cNvPr id="2588" name="Google Shape;2588;p146"/>
          <p:cNvPicPr preferRelativeResize="0"/>
          <p:nvPr/>
        </p:nvPicPr>
        <p:blipFill rotWithShape="1">
          <a:blip r:embed="rId3">
            <a:alphaModFix/>
          </a:blip>
          <a:srcRect t="23758" r="51763" b="8765"/>
          <a:stretch/>
        </p:blipFill>
        <p:spPr>
          <a:xfrm>
            <a:off x="1896941" y="2581628"/>
            <a:ext cx="754470" cy="565685"/>
          </a:xfrm>
          <a:prstGeom prst="rect">
            <a:avLst/>
          </a:prstGeom>
          <a:noFill/>
          <a:ln>
            <a:noFill/>
          </a:ln>
        </p:spPr>
      </p:pic>
      <p:pic>
        <p:nvPicPr>
          <p:cNvPr id="2589" name="Google Shape;2589;p146"/>
          <p:cNvPicPr preferRelativeResize="0"/>
          <p:nvPr/>
        </p:nvPicPr>
        <p:blipFill>
          <a:blip r:embed="rId4">
            <a:alphaModFix/>
          </a:blip>
          <a:stretch>
            <a:fillRect/>
          </a:stretch>
        </p:blipFill>
        <p:spPr>
          <a:xfrm>
            <a:off x="2502609" y="3192084"/>
            <a:ext cx="543125" cy="408941"/>
          </a:xfrm>
          <a:prstGeom prst="rect">
            <a:avLst/>
          </a:prstGeom>
          <a:noFill/>
          <a:ln>
            <a:noFill/>
          </a:ln>
        </p:spPr>
      </p:pic>
      <p:pic>
        <p:nvPicPr>
          <p:cNvPr id="2590" name="Google Shape;2590;p146"/>
          <p:cNvPicPr preferRelativeResize="0"/>
          <p:nvPr/>
        </p:nvPicPr>
        <p:blipFill>
          <a:blip r:embed="rId4">
            <a:alphaModFix/>
          </a:blip>
          <a:stretch>
            <a:fillRect/>
          </a:stretch>
        </p:blipFill>
        <p:spPr>
          <a:xfrm>
            <a:off x="1172134" y="2747059"/>
            <a:ext cx="543125" cy="408941"/>
          </a:xfrm>
          <a:prstGeom prst="rect">
            <a:avLst/>
          </a:prstGeom>
          <a:noFill/>
          <a:ln>
            <a:noFill/>
          </a:ln>
        </p:spPr>
      </p:pic>
      <p:pic>
        <p:nvPicPr>
          <p:cNvPr id="2591" name="Google Shape;2591;p146"/>
          <p:cNvPicPr preferRelativeResize="0"/>
          <p:nvPr/>
        </p:nvPicPr>
        <p:blipFill>
          <a:blip r:embed="rId4">
            <a:alphaModFix/>
          </a:blip>
          <a:stretch>
            <a:fillRect/>
          </a:stretch>
        </p:blipFill>
        <p:spPr>
          <a:xfrm>
            <a:off x="1876259" y="3420684"/>
            <a:ext cx="543125" cy="408941"/>
          </a:xfrm>
          <a:prstGeom prst="rect">
            <a:avLst/>
          </a:prstGeom>
          <a:noFill/>
          <a:ln>
            <a:noFill/>
          </a:ln>
        </p:spPr>
      </p:pic>
      <p:pic>
        <p:nvPicPr>
          <p:cNvPr id="2592" name="Google Shape;2592;p146"/>
          <p:cNvPicPr preferRelativeResize="0"/>
          <p:nvPr/>
        </p:nvPicPr>
        <p:blipFill>
          <a:blip r:embed="rId4">
            <a:alphaModFix/>
          </a:blip>
          <a:stretch>
            <a:fillRect/>
          </a:stretch>
        </p:blipFill>
        <p:spPr>
          <a:xfrm>
            <a:off x="2342384" y="3951109"/>
            <a:ext cx="543125" cy="408941"/>
          </a:xfrm>
          <a:prstGeom prst="rect">
            <a:avLst/>
          </a:prstGeom>
          <a:noFill/>
          <a:ln>
            <a:noFill/>
          </a:ln>
        </p:spPr>
      </p:pic>
      <p:pic>
        <p:nvPicPr>
          <p:cNvPr id="2593" name="Google Shape;2593;p146"/>
          <p:cNvPicPr preferRelativeResize="0"/>
          <p:nvPr/>
        </p:nvPicPr>
        <p:blipFill>
          <a:blip r:embed="rId4">
            <a:alphaModFix/>
          </a:blip>
          <a:stretch>
            <a:fillRect/>
          </a:stretch>
        </p:blipFill>
        <p:spPr>
          <a:xfrm>
            <a:off x="1488034" y="4103009"/>
            <a:ext cx="543125" cy="408941"/>
          </a:xfrm>
          <a:prstGeom prst="rect">
            <a:avLst/>
          </a:prstGeom>
          <a:noFill/>
          <a:ln>
            <a:noFill/>
          </a:ln>
        </p:spPr>
      </p:pic>
      <p:cxnSp>
        <p:nvCxnSpPr>
          <p:cNvPr id="2594" name="Google Shape;2594;p146"/>
          <p:cNvCxnSpPr/>
          <p:nvPr/>
        </p:nvCxnSpPr>
        <p:spPr>
          <a:xfrm>
            <a:off x="1060463" y="3625163"/>
            <a:ext cx="316800" cy="0"/>
          </a:xfrm>
          <a:prstGeom prst="straightConnector1">
            <a:avLst/>
          </a:prstGeom>
          <a:noFill/>
          <a:ln w="28575" cap="flat" cmpd="sng">
            <a:solidFill>
              <a:srgbClr val="666666"/>
            </a:solidFill>
            <a:prstDash val="solid"/>
            <a:round/>
            <a:headEnd type="none" w="med" len="med"/>
            <a:tailEnd type="none" w="med" len="med"/>
          </a:ln>
        </p:spPr>
      </p:cxnSp>
      <p:cxnSp>
        <p:nvCxnSpPr>
          <p:cNvPr id="2595" name="Google Shape;2595;p146"/>
          <p:cNvCxnSpPr/>
          <p:nvPr/>
        </p:nvCxnSpPr>
        <p:spPr>
          <a:xfrm rot="10800000" flipH="1">
            <a:off x="1363588" y="3083663"/>
            <a:ext cx="645000" cy="543600"/>
          </a:xfrm>
          <a:prstGeom prst="straightConnector1">
            <a:avLst/>
          </a:prstGeom>
          <a:noFill/>
          <a:ln w="28575" cap="flat" cmpd="sng">
            <a:solidFill>
              <a:srgbClr val="666666"/>
            </a:solidFill>
            <a:prstDash val="solid"/>
            <a:round/>
            <a:headEnd type="none" w="med" len="med"/>
            <a:tailEnd type="triangle" w="med" len="med"/>
          </a:ln>
        </p:spPr>
      </p:cxnSp>
      <p:pic>
        <p:nvPicPr>
          <p:cNvPr id="2596" name="Google Shape;2596;p146"/>
          <p:cNvPicPr preferRelativeResize="0"/>
          <p:nvPr/>
        </p:nvPicPr>
        <p:blipFill rotWithShape="1">
          <a:blip r:embed="rId3">
            <a:alphaModFix/>
          </a:blip>
          <a:srcRect l="77499" t="1533" r="-729" b="8763"/>
          <a:stretch/>
        </p:blipFill>
        <p:spPr>
          <a:xfrm>
            <a:off x="831308" y="3233965"/>
            <a:ext cx="378013" cy="782401"/>
          </a:xfrm>
          <a:prstGeom prst="rect">
            <a:avLst/>
          </a:prstGeom>
          <a:noFill/>
          <a:ln>
            <a:noFill/>
          </a:ln>
        </p:spPr>
      </p:pic>
      <p:pic>
        <p:nvPicPr>
          <p:cNvPr id="2597" name="Google Shape;2597;p146"/>
          <p:cNvPicPr preferRelativeResize="0"/>
          <p:nvPr/>
        </p:nvPicPr>
        <p:blipFill>
          <a:blip r:embed="rId4">
            <a:alphaModFix/>
          </a:blip>
          <a:stretch>
            <a:fillRect/>
          </a:stretch>
        </p:blipFill>
        <p:spPr>
          <a:xfrm>
            <a:off x="6999921" y="2581621"/>
            <a:ext cx="543125" cy="408941"/>
          </a:xfrm>
          <a:prstGeom prst="rect">
            <a:avLst/>
          </a:prstGeom>
          <a:noFill/>
          <a:ln>
            <a:noFill/>
          </a:ln>
        </p:spPr>
      </p:pic>
      <p:pic>
        <p:nvPicPr>
          <p:cNvPr id="2598" name="Google Shape;2598;p146"/>
          <p:cNvPicPr preferRelativeResize="0"/>
          <p:nvPr/>
        </p:nvPicPr>
        <p:blipFill>
          <a:blip r:embed="rId4">
            <a:alphaModFix/>
          </a:blip>
          <a:stretch>
            <a:fillRect/>
          </a:stretch>
        </p:blipFill>
        <p:spPr>
          <a:xfrm>
            <a:off x="7937796" y="3420671"/>
            <a:ext cx="543125" cy="408941"/>
          </a:xfrm>
          <a:prstGeom prst="rect">
            <a:avLst/>
          </a:prstGeom>
          <a:noFill/>
          <a:ln>
            <a:noFill/>
          </a:ln>
        </p:spPr>
      </p:pic>
      <p:pic>
        <p:nvPicPr>
          <p:cNvPr id="2599" name="Google Shape;2599;p146"/>
          <p:cNvPicPr preferRelativeResize="0"/>
          <p:nvPr/>
        </p:nvPicPr>
        <p:blipFill rotWithShape="1">
          <a:blip r:embed="rId3">
            <a:alphaModFix/>
          </a:blip>
          <a:srcRect t="23758" r="51763" b="8765"/>
          <a:stretch/>
        </p:blipFill>
        <p:spPr>
          <a:xfrm>
            <a:off x="7603200" y="2623525"/>
            <a:ext cx="754470" cy="565685"/>
          </a:xfrm>
          <a:prstGeom prst="rect">
            <a:avLst/>
          </a:prstGeom>
          <a:noFill/>
          <a:ln>
            <a:noFill/>
          </a:ln>
        </p:spPr>
      </p:pic>
      <p:pic>
        <p:nvPicPr>
          <p:cNvPr id="2600" name="Google Shape;2600;p146"/>
          <p:cNvPicPr preferRelativeResize="0"/>
          <p:nvPr/>
        </p:nvPicPr>
        <p:blipFill rotWithShape="1">
          <a:blip r:embed="rId3">
            <a:alphaModFix/>
          </a:blip>
          <a:srcRect t="23758" r="51763" b="8765"/>
          <a:stretch/>
        </p:blipFill>
        <p:spPr>
          <a:xfrm>
            <a:off x="7925075" y="3872738"/>
            <a:ext cx="754470" cy="565685"/>
          </a:xfrm>
          <a:prstGeom prst="rect">
            <a:avLst/>
          </a:prstGeom>
          <a:noFill/>
          <a:ln>
            <a:noFill/>
          </a:ln>
        </p:spPr>
      </p:pic>
      <p:pic>
        <p:nvPicPr>
          <p:cNvPr id="2601" name="Google Shape;2601;p146"/>
          <p:cNvPicPr preferRelativeResize="0"/>
          <p:nvPr/>
        </p:nvPicPr>
        <p:blipFill rotWithShape="1">
          <a:blip r:embed="rId3">
            <a:alphaModFix/>
          </a:blip>
          <a:srcRect t="23758" r="51763" b="8765"/>
          <a:stretch/>
        </p:blipFill>
        <p:spPr>
          <a:xfrm>
            <a:off x="7034313" y="4155563"/>
            <a:ext cx="754470" cy="565685"/>
          </a:xfrm>
          <a:prstGeom prst="rect">
            <a:avLst/>
          </a:prstGeom>
          <a:noFill/>
          <a:ln>
            <a:noFill/>
          </a:ln>
        </p:spPr>
      </p:pic>
      <p:cxnSp>
        <p:nvCxnSpPr>
          <p:cNvPr id="2602" name="Google Shape;2602;p146"/>
          <p:cNvCxnSpPr/>
          <p:nvPr/>
        </p:nvCxnSpPr>
        <p:spPr>
          <a:xfrm>
            <a:off x="6755825" y="3625150"/>
            <a:ext cx="316800" cy="0"/>
          </a:xfrm>
          <a:prstGeom prst="straightConnector1">
            <a:avLst/>
          </a:prstGeom>
          <a:noFill/>
          <a:ln w="28575" cap="flat" cmpd="sng">
            <a:solidFill>
              <a:srgbClr val="666666"/>
            </a:solidFill>
            <a:prstDash val="solid"/>
            <a:round/>
            <a:headEnd type="none" w="med" len="med"/>
            <a:tailEnd type="none" w="med" len="med"/>
          </a:ln>
        </p:spPr>
      </p:cxnSp>
      <p:cxnSp>
        <p:nvCxnSpPr>
          <p:cNvPr id="2603" name="Google Shape;2603;p146"/>
          <p:cNvCxnSpPr/>
          <p:nvPr/>
        </p:nvCxnSpPr>
        <p:spPr>
          <a:xfrm rot="10800000" flipH="1">
            <a:off x="7056675" y="3083525"/>
            <a:ext cx="647400" cy="541800"/>
          </a:xfrm>
          <a:prstGeom prst="straightConnector1">
            <a:avLst/>
          </a:prstGeom>
          <a:noFill/>
          <a:ln w="28575" cap="flat" cmpd="sng">
            <a:solidFill>
              <a:srgbClr val="666666"/>
            </a:solidFill>
            <a:prstDash val="solid"/>
            <a:round/>
            <a:headEnd type="none" w="med" len="med"/>
            <a:tailEnd type="triangle" w="med" len="med"/>
          </a:ln>
        </p:spPr>
      </p:cxnSp>
      <p:pic>
        <p:nvPicPr>
          <p:cNvPr id="2604" name="Google Shape;2604;p146"/>
          <p:cNvPicPr preferRelativeResize="0"/>
          <p:nvPr/>
        </p:nvPicPr>
        <p:blipFill rotWithShape="1">
          <a:blip r:embed="rId3">
            <a:alphaModFix/>
          </a:blip>
          <a:srcRect l="77499" t="1533" r="-729" b="8763"/>
          <a:stretch/>
        </p:blipFill>
        <p:spPr>
          <a:xfrm>
            <a:off x="6461670" y="3233953"/>
            <a:ext cx="378013" cy="782401"/>
          </a:xfrm>
          <a:prstGeom prst="rect">
            <a:avLst/>
          </a:prstGeom>
          <a:noFill/>
          <a:ln>
            <a:noFill/>
          </a:ln>
        </p:spPr>
      </p:pic>
      <p:cxnSp>
        <p:nvCxnSpPr>
          <p:cNvPr id="2605" name="Google Shape;2605;p146"/>
          <p:cNvCxnSpPr>
            <a:endCxn id="2600" idx="1"/>
          </p:cNvCxnSpPr>
          <p:nvPr/>
        </p:nvCxnSpPr>
        <p:spPr>
          <a:xfrm>
            <a:off x="7054775" y="3627580"/>
            <a:ext cx="870300" cy="528000"/>
          </a:xfrm>
          <a:prstGeom prst="straightConnector1">
            <a:avLst/>
          </a:prstGeom>
          <a:noFill/>
          <a:ln w="28575" cap="flat" cmpd="sng">
            <a:solidFill>
              <a:srgbClr val="666666"/>
            </a:solidFill>
            <a:prstDash val="solid"/>
            <a:round/>
            <a:headEnd type="none" w="med" len="med"/>
            <a:tailEnd type="triangle" w="med" len="med"/>
          </a:ln>
        </p:spPr>
      </p:cxnSp>
      <p:cxnSp>
        <p:nvCxnSpPr>
          <p:cNvPr id="2606" name="Google Shape;2606;p146"/>
          <p:cNvCxnSpPr/>
          <p:nvPr/>
        </p:nvCxnSpPr>
        <p:spPr>
          <a:xfrm>
            <a:off x="7048200" y="3633800"/>
            <a:ext cx="198000" cy="509100"/>
          </a:xfrm>
          <a:prstGeom prst="straightConnector1">
            <a:avLst/>
          </a:prstGeom>
          <a:noFill/>
          <a:ln w="28575" cap="flat" cmpd="sng">
            <a:solidFill>
              <a:srgbClr val="666666"/>
            </a:solidFill>
            <a:prstDash val="solid"/>
            <a:round/>
            <a:headEnd type="none" w="med" len="med"/>
            <a:tailEnd type="triangle" w="med" len="med"/>
          </a:ln>
        </p:spPr>
      </p:cxnSp>
      <p:pic>
        <p:nvPicPr>
          <p:cNvPr id="2607" name="Google Shape;2607;p146"/>
          <p:cNvPicPr preferRelativeResize="0"/>
          <p:nvPr/>
        </p:nvPicPr>
        <p:blipFill rotWithShape="1">
          <a:blip r:embed="rId3">
            <a:alphaModFix/>
          </a:blip>
          <a:srcRect t="23758" r="51763" b="8765"/>
          <a:stretch/>
        </p:blipFill>
        <p:spPr>
          <a:xfrm>
            <a:off x="5026063" y="2623513"/>
            <a:ext cx="754470" cy="565685"/>
          </a:xfrm>
          <a:prstGeom prst="rect">
            <a:avLst/>
          </a:prstGeom>
          <a:noFill/>
          <a:ln>
            <a:noFill/>
          </a:ln>
        </p:spPr>
      </p:pic>
      <p:pic>
        <p:nvPicPr>
          <p:cNvPr id="2608" name="Google Shape;2608;p146"/>
          <p:cNvPicPr preferRelativeResize="0"/>
          <p:nvPr/>
        </p:nvPicPr>
        <p:blipFill rotWithShape="1">
          <a:blip r:embed="rId3">
            <a:alphaModFix/>
          </a:blip>
          <a:srcRect t="23758" r="51763" b="8765"/>
          <a:stretch/>
        </p:blipFill>
        <p:spPr>
          <a:xfrm>
            <a:off x="4934888" y="3777738"/>
            <a:ext cx="754470" cy="565685"/>
          </a:xfrm>
          <a:prstGeom prst="rect">
            <a:avLst/>
          </a:prstGeom>
          <a:noFill/>
          <a:ln>
            <a:noFill/>
          </a:ln>
        </p:spPr>
      </p:pic>
      <p:cxnSp>
        <p:nvCxnSpPr>
          <p:cNvPr id="2609" name="Google Shape;2609;p146"/>
          <p:cNvCxnSpPr/>
          <p:nvPr/>
        </p:nvCxnSpPr>
        <p:spPr>
          <a:xfrm>
            <a:off x="3994125" y="3580400"/>
            <a:ext cx="1122900" cy="0"/>
          </a:xfrm>
          <a:prstGeom prst="straightConnector1">
            <a:avLst/>
          </a:prstGeom>
          <a:noFill/>
          <a:ln w="28575" cap="flat" cmpd="sng">
            <a:solidFill>
              <a:srgbClr val="666666"/>
            </a:solidFill>
            <a:prstDash val="solid"/>
            <a:round/>
            <a:headEnd type="none" w="med" len="med"/>
            <a:tailEnd type="triangle" w="med" len="med"/>
          </a:ln>
        </p:spPr>
      </p:cxnSp>
      <p:cxnSp>
        <p:nvCxnSpPr>
          <p:cNvPr id="2610" name="Google Shape;2610;p146"/>
          <p:cNvCxnSpPr/>
          <p:nvPr/>
        </p:nvCxnSpPr>
        <p:spPr>
          <a:xfrm rot="10800000" flipH="1">
            <a:off x="4265448" y="3028023"/>
            <a:ext cx="136200" cy="553800"/>
          </a:xfrm>
          <a:prstGeom prst="straightConnector1">
            <a:avLst/>
          </a:prstGeom>
          <a:noFill/>
          <a:ln w="28575" cap="flat" cmpd="sng">
            <a:solidFill>
              <a:srgbClr val="666666"/>
            </a:solidFill>
            <a:prstDash val="solid"/>
            <a:round/>
            <a:headEnd type="none" w="med" len="med"/>
            <a:tailEnd type="triangle" w="med" len="med"/>
          </a:ln>
        </p:spPr>
      </p:cxnSp>
      <p:cxnSp>
        <p:nvCxnSpPr>
          <p:cNvPr id="2611" name="Google Shape;2611;p146"/>
          <p:cNvCxnSpPr/>
          <p:nvPr/>
        </p:nvCxnSpPr>
        <p:spPr>
          <a:xfrm rot="10800000" flipH="1">
            <a:off x="4256825" y="3068525"/>
            <a:ext cx="953400" cy="508500"/>
          </a:xfrm>
          <a:prstGeom prst="straightConnector1">
            <a:avLst/>
          </a:prstGeom>
          <a:noFill/>
          <a:ln w="28575" cap="flat" cmpd="sng">
            <a:solidFill>
              <a:srgbClr val="666666"/>
            </a:solidFill>
            <a:prstDash val="solid"/>
            <a:round/>
            <a:headEnd type="none" w="med" len="med"/>
            <a:tailEnd type="triangle" w="med" len="med"/>
          </a:ln>
        </p:spPr>
      </p:cxnSp>
      <p:cxnSp>
        <p:nvCxnSpPr>
          <p:cNvPr id="2612" name="Google Shape;2612;p146"/>
          <p:cNvCxnSpPr>
            <a:endCxn id="2608" idx="1"/>
          </p:cNvCxnSpPr>
          <p:nvPr/>
        </p:nvCxnSpPr>
        <p:spPr>
          <a:xfrm>
            <a:off x="4277888" y="3585380"/>
            <a:ext cx="657000" cy="475200"/>
          </a:xfrm>
          <a:prstGeom prst="straightConnector1">
            <a:avLst/>
          </a:prstGeom>
          <a:noFill/>
          <a:ln w="28575" cap="flat" cmpd="sng">
            <a:solidFill>
              <a:srgbClr val="666666"/>
            </a:solidFill>
            <a:prstDash val="solid"/>
            <a:round/>
            <a:headEnd type="none" w="med" len="med"/>
            <a:tailEnd type="triangle" w="med" len="med"/>
          </a:ln>
        </p:spPr>
      </p:cxnSp>
      <p:cxnSp>
        <p:nvCxnSpPr>
          <p:cNvPr id="2613" name="Google Shape;2613;p146"/>
          <p:cNvCxnSpPr/>
          <p:nvPr/>
        </p:nvCxnSpPr>
        <p:spPr>
          <a:xfrm>
            <a:off x="4273775" y="3581250"/>
            <a:ext cx="93300" cy="466200"/>
          </a:xfrm>
          <a:prstGeom prst="straightConnector1">
            <a:avLst/>
          </a:prstGeom>
          <a:noFill/>
          <a:ln w="28575" cap="flat" cmpd="sng">
            <a:solidFill>
              <a:srgbClr val="666666"/>
            </a:solidFill>
            <a:prstDash val="solid"/>
            <a:round/>
            <a:headEnd type="none" w="med" len="med"/>
            <a:tailEnd type="triangle" w="med" len="med"/>
          </a:ln>
        </p:spPr>
      </p:cxnSp>
      <p:pic>
        <p:nvPicPr>
          <p:cNvPr id="2614" name="Google Shape;2614;p146"/>
          <p:cNvPicPr preferRelativeResize="0"/>
          <p:nvPr/>
        </p:nvPicPr>
        <p:blipFill rotWithShape="1">
          <a:blip r:embed="rId3">
            <a:alphaModFix/>
          </a:blip>
          <a:srcRect l="77499" t="1533" r="-729" b="8763"/>
          <a:stretch/>
        </p:blipFill>
        <p:spPr>
          <a:xfrm>
            <a:off x="3726870" y="3189203"/>
            <a:ext cx="378013" cy="782401"/>
          </a:xfrm>
          <a:prstGeom prst="rect">
            <a:avLst/>
          </a:prstGeom>
          <a:noFill/>
          <a:ln>
            <a:noFill/>
          </a:ln>
        </p:spPr>
      </p:pic>
      <p:pic>
        <p:nvPicPr>
          <p:cNvPr id="2615" name="Google Shape;2615;p146"/>
          <p:cNvPicPr preferRelativeResize="0"/>
          <p:nvPr/>
        </p:nvPicPr>
        <p:blipFill>
          <a:blip r:embed="rId4">
            <a:alphaModFix/>
          </a:blip>
          <a:stretch>
            <a:fillRect/>
          </a:stretch>
        </p:blipFill>
        <p:spPr>
          <a:xfrm>
            <a:off x="4151046" y="2656196"/>
            <a:ext cx="543125" cy="408941"/>
          </a:xfrm>
          <a:prstGeom prst="rect">
            <a:avLst/>
          </a:prstGeom>
          <a:noFill/>
          <a:ln>
            <a:noFill/>
          </a:ln>
        </p:spPr>
      </p:pic>
      <p:pic>
        <p:nvPicPr>
          <p:cNvPr id="2616" name="Google Shape;2616;p146"/>
          <p:cNvPicPr preferRelativeResize="0"/>
          <p:nvPr/>
        </p:nvPicPr>
        <p:blipFill>
          <a:blip r:embed="rId4">
            <a:alphaModFix/>
          </a:blip>
          <a:stretch>
            <a:fillRect/>
          </a:stretch>
        </p:blipFill>
        <p:spPr>
          <a:xfrm>
            <a:off x="5108121" y="3317021"/>
            <a:ext cx="543125" cy="408941"/>
          </a:xfrm>
          <a:prstGeom prst="rect">
            <a:avLst/>
          </a:prstGeom>
          <a:noFill/>
          <a:ln>
            <a:noFill/>
          </a:ln>
        </p:spPr>
      </p:pic>
      <p:pic>
        <p:nvPicPr>
          <p:cNvPr id="2617" name="Google Shape;2617;p146"/>
          <p:cNvPicPr preferRelativeResize="0"/>
          <p:nvPr/>
        </p:nvPicPr>
        <p:blipFill>
          <a:blip r:embed="rId4">
            <a:alphaModFix/>
          </a:blip>
          <a:stretch>
            <a:fillRect/>
          </a:stretch>
        </p:blipFill>
        <p:spPr>
          <a:xfrm>
            <a:off x="4061984" y="4047446"/>
            <a:ext cx="543125" cy="40894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Comparing the Schemes</a:t>
            </a:r>
            <a:endParaRPr/>
          </a:p>
        </p:txBody>
      </p:sp>
      <p:sp>
        <p:nvSpPr>
          <p:cNvPr id="2623" name="Google Shape;2623;p14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latin typeface="Roboto Medium"/>
                <a:ea typeface="Roboto Medium"/>
                <a:cs typeface="Roboto Medium"/>
                <a:sym typeface="Roboto Medium"/>
              </a:rPr>
              <a:t>Disadvantages</a:t>
            </a:r>
            <a:r>
              <a:rPr lang="en"/>
              <a:t> of each: </a:t>
            </a:r>
            <a:endParaRPr/>
          </a:p>
        </p:txBody>
      </p:sp>
      <p:sp>
        <p:nvSpPr>
          <p:cNvPr id="2624" name="Google Shape;2624;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grpSp>
        <p:nvGrpSpPr>
          <p:cNvPr id="2625" name="Google Shape;2625;p147"/>
          <p:cNvGrpSpPr/>
          <p:nvPr/>
        </p:nvGrpSpPr>
        <p:grpSpPr>
          <a:xfrm>
            <a:off x="457149" y="1268900"/>
            <a:ext cx="2695622" cy="533482"/>
            <a:chOff x="457158" y="1378809"/>
            <a:chExt cx="3514500" cy="695454"/>
          </a:xfrm>
        </p:grpSpPr>
        <p:sp>
          <p:nvSpPr>
            <p:cNvPr id="2626" name="Google Shape;2626;p147"/>
            <p:cNvSpPr/>
            <p:nvPr/>
          </p:nvSpPr>
          <p:spPr>
            <a:xfrm>
              <a:off x="457158" y="1378809"/>
              <a:ext cx="3514500" cy="621300"/>
            </a:xfrm>
            <a:prstGeom prst="roundRect">
              <a:avLst>
                <a:gd name="adj" fmla="val 16667"/>
              </a:avLst>
            </a:prstGeom>
            <a:solidFill>
              <a:srgbClr val="4FC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Unicast</a:t>
              </a:r>
              <a:endParaRPr sz="2100">
                <a:latin typeface="Roboto Light"/>
                <a:ea typeface="Roboto Light"/>
                <a:cs typeface="Roboto Light"/>
                <a:sym typeface="Roboto Light"/>
              </a:endParaRPr>
            </a:p>
          </p:txBody>
        </p:sp>
        <p:sp>
          <p:nvSpPr>
            <p:cNvPr id="2627" name="Google Shape;2627;p147"/>
            <p:cNvSpPr/>
            <p:nvPr/>
          </p:nvSpPr>
          <p:spPr>
            <a:xfrm rot="10800000">
              <a:off x="634726" y="1885638"/>
              <a:ext cx="340325" cy="188625"/>
            </a:xfrm>
            <a:prstGeom prst="flowChartExtract">
              <a:avLst/>
            </a:prstGeom>
            <a:solidFill>
              <a:srgbClr val="4FC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8" name="Google Shape;2628;p147"/>
          <p:cNvSpPr/>
          <p:nvPr/>
        </p:nvSpPr>
        <p:spPr>
          <a:xfrm flipH="1">
            <a:off x="724275" y="1861575"/>
            <a:ext cx="2428500" cy="2662800"/>
          </a:xfrm>
          <a:prstGeom prst="round2DiagRect">
            <a:avLst>
              <a:gd name="adj1" fmla="val 2453"/>
              <a:gd name="adj2" fmla="val 0"/>
            </a:avLst>
          </a:prstGeom>
          <a:solidFill>
            <a:srgbClr val="4FC0FF">
              <a:alpha val="18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7"/>
          <p:cNvSpPr txBox="1">
            <a:spLocks noGrp="1"/>
          </p:cNvSpPr>
          <p:nvPr>
            <p:ph type="subTitle" idx="1"/>
          </p:nvPr>
        </p:nvSpPr>
        <p:spPr>
          <a:xfrm>
            <a:off x="724275" y="1861629"/>
            <a:ext cx="2371500" cy="18093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If the message has to reach multiple destinations, many unicast messages must be sent.</a:t>
            </a:r>
            <a:endParaRPr sz="1800">
              <a:latin typeface="Roboto"/>
              <a:ea typeface="Roboto"/>
              <a:cs typeface="Roboto"/>
              <a:sym typeface="Roboto"/>
            </a:endParaRPr>
          </a:p>
        </p:txBody>
      </p:sp>
      <p:grpSp>
        <p:nvGrpSpPr>
          <p:cNvPr id="2630" name="Google Shape;2630;p147"/>
          <p:cNvGrpSpPr/>
          <p:nvPr/>
        </p:nvGrpSpPr>
        <p:grpSpPr>
          <a:xfrm>
            <a:off x="3305124" y="1268900"/>
            <a:ext cx="2695621" cy="533482"/>
            <a:chOff x="457158" y="1378809"/>
            <a:chExt cx="3514500" cy="695454"/>
          </a:xfrm>
        </p:grpSpPr>
        <p:sp>
          <p:nvSpPr>
            <p:cNvPr id="2631" name="Google Shape;2631;p147"/>
            <p:cNvSpPr/>
            <p:nvPr/>
          </p:nvSpPr>
          <p:spPr>
            <a:xfrm>
              <a:off x="457158" y="1378809"/>
              <a:ext cx="3514500" cy="621300"/>
            </a:xfrm>
            <a:prstGeom prst="roundRect">
              <a:avLst>
                <a:gd name="adj" fmla="val 16667"/>
              </a:avLst>
            </a:prstGeom>
            <a:solidFill>
              <a:srgbClr val="B7B7B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Broadcast</a:t>
              </a:r>
              <a:endParaRPr sz="2100">
                <a:latin typeface="Roboto Light"/>
                <a:ea typeface="Roboto Light"/>
                <a:cs typeface="Roboto Light"/>
                <a:sym typeface="Roboto Light"/>
              </a:endParaRPr>
            </a:p>
          </p:txBody>
        </p:sp>
        <p:sp>
          <p:nvSpPr>
            <p:cNvPr id="2632" name="Google Shape;2632;p147"/>
            <p:cNvSpPr/>
            <p:nvPr/>
          </p:nvSpPr>
          <p:spPr>
            <a:xfrm rot="10800000">
              <a:off x="634726" y="1885638"/>
              <a:ext cx="340325" cy="188625"/>
            </a:xfrm>
            <a:prstGeom prst="flowChartExtra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3" name="Google Shape;2633;p147"/>
          <p:cNvSpPr/>
          <p:nvPr/>
        </p:nvSpPr>
        <p:spPr>
          <a:xfrm flipH="1">
            <a:off x="3572250" y="1861575"/>
            <a:ext cx="2428500" cy="2662800"/>
          </a:xfrm>
          <a:prstGeom prst="round2DiagRect">
            <a:avLst>
              <a:gd name="adj1" fmla="val 248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7"/>
          <p:cNvSpPr txBox="1">
            <a:spLocks noGrp="1"/>
          </p:cNvSpPr>
          <p:nvPr>
            <p:ph type="subTitle" idx="2"/>
          </p:nvPr>
        </p:nvSpPr>
        <p:spPr>
          <a:xfrm>
            <a:off x="3572250" y="1861625"/>
            <a:ext cx="2428500" cy="18093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Since broadcast messages are sent to everyone on a network, they can cause unnecessary traffic.</a:t>
            </a:r>
            <a:endParaRPr sz="1800">
              <a:latin typeface="Roboto"/>
              <a:ea typeface="Roboto"/>
              <a:cs typeface="Roboto"/>
              <a:sym typeface="Roboto"/>
            </a:endParaRPr>
          </a:p>
        </p:txBody>
      </p:sp>
      <p:grpSp>
        <p:nvGrpSpPr>
          <p:cNvPr id="2635" name="Google Shape;2635;p147"/>
          <p:cNvGrpSpPr/>
          <p:nvPr/>
        </p:nvGrpSpPr>
        <p:grpSpPr>
          <a:xfrm>
            <a:off x="6134049" y="1269650"/>
            <a:ext cx="2695622" cy="533482"/>
            <a:chOff x="457157" y="1378809"/>
            <a:chExt cx="3514500" cy="695454"/>
          </a:xfrm>
        </p:grpSpPr>
        <p:sp>
          <p:nvSpPr>
            <p:cNvPr id="2636" name="Google Shape;2636;p147"/>
            <p:cNvSpPr/>
            <p:nvPr/>
          </p:nvSpPr>
          <p:spPr>
            <a:xfrm>
              <a:off x="457157" y="1378809"/>
              <a:ext cx="3514500" cy="621300"/>
            </a:xfrm>
            <a:prstGeom prst="roundRect">
              <a:avLst>
                <a:gd name="adj" fmla="val 16667"/>
              </a:avLst>
            </a:prstGeom>
            <a:solidFill>
              <a:srgbClr val="F08D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Multicast</a:t>
              </a:r>
              <a:endParaRPr sz="2100">
                <a:latin typeface="Roboto Light"/>
                <a:ea typeface="Roboto Light"/>
                <a:cs typeface="Roboto Light"/>
                <a:sym typeface="Roboto Light"/>
              </a:endParaRPr>
            </a:p>
          </p:txBody>
        </p:sp>
        <p:sp>
          <p:nvSpPr>
            <p:cNvPr id="2637" name="Google Shape;2637;p147"/>
            <p:cNvSpPr/>
            <p:nvPr/>
          </p:nvSpPr>
          <p:spPr>
            <a:xfrm rot="10800000">
              <a:off x="634726" y="1885638"/>
              <a:ext cx="340325" cy="188625"/>
            </a:xfrm>
            <a:prstGeom prst="flowChartExtrac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8" name="Google Shape;2638;p147"/>
          <p:cNvSpPr/>
          <p:nvPr/>
        </p:nvSpPr>
        <p:spPr>
          <a:xfrm flipH="1">
            <a:off x="6401175" y="1862325"/>
            <a:ext cx="2428500" cy="2662800"/>
          </a:xfrm>
          <a:prstGeom prst="round2DiagRect">
            <a:avLst>
              <a:gd name="adj1" fmla="val 2436"/>
              <a:gd name="adj2" fmla="val 0"/>
            </a:avLst>
          </a:prstGeom>
          <a:solidFill>
            <a:srgbClr val="F08D4F">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47"/>
          <p:cNvSpPr txBox="1">
            <a:spLocks noGrp="1"/>
          </p:cNvSpPr>
          <p:nvPr>
            <p:ph type="subTitle" idx="3"/>
          </p:nvPr>
        </p:nvSpPr>
        <p:spPr>
          <a:xfrm>
            <a:off x="6401175" y="1862378"/>
            <a:ext cx="2371500" cy="19779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Intended recipients will need to be updated and maintained to make sure they're accurate.</a:t>
            </a:r>
            <a:endParaRPr sz="18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1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Dynamic Host Configuration Protocol (DHCP)</a:t>
            </a:r>
            <a:endParaRPr/>
          </a:p>
        </p:txBody>
      </p:sp>
      <p:sp>
        <p:nvSpPr>
          <p:cNvPr id="2104" name="Google Shape;2104;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pic>
        <p:nvPicPr>
          <p:cNvPr id="2644" name="Google Shape;2644;p148"/>
          <p:cNvPicPr preferRelativeResize="0"/>
          <p:nvPr/>
        </p:nvPicPr>
        <p:blipFill rotWithShape="1">
          <a:blip r:embed="rId3">
            <a:alphaModFix/>
          </a:blip>
          <a:srcRect l="2248" t="11690" r="2477" b="16850"/>
          <a:stretch/>
        </p:blipFill>
        <p:spPr>
          <a:xfrm>
            <a:off x="0" y="0"/>
            <a:ext cx="9168600" cy="5143500"/>
          </a:xfrm>
          <a:prstGeom prst="rect">
            <a:avLst/>
          </a:prstGeom>
          <a:noFill/>
          <a:ln>
            <a:noFill/>
          </a:ln>
        </p:spPr>
      </p:pic>
      <p:sp>
        <p:nvSpPr>
          <p:cNvPr id="2645" name="Google Shape;2645;p148"/>
          <p:cNvSpPr/>
          <p:nvPr/>
        </p:nvSpPr>
        <p:spPr>
          <a:xfrm>
            <a:off x="-12300" y="-16500"/>
            <a:ext cx="3974100" cy="5176500"/>
          </a:xfrm>
          <a:prstGeom prst="rect">
            <a:avLst/>
          </a:prstGeom>
          <a:solidFill>
            <a:srgbClr val="F0AC81">
              <a:alpha val="90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Routing Techniques</a:t>
            </a:r>
            <a:endParaRPr/>
          </a:p>
        </p:txBody>
      </p:sp>
      <p:sp>
        <p:nvSpPr>
          <p:cNvPr id="2647" name="Google Shape;2647;p148"/>
          <p:cNvSpPr txBox="1">
            <a:spLocks noGrp="1"/>
          </p:cNvSpPr>
          <p:nvPr>
            <p:ph type="subTitle" idx="1"/>
          </p:nvPr>
        </p:nvSpPr>
        <p:spPr>
          <a:xfrm>
            <a:off x="0" y="675975"/>
            <a:ext cx="4084500" cy="2781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Devices want to make sure traffic is sent as efficiently as possible.</a:t>
            </a:r>
            <a:endParaRPr/>
          </a:p>
          <a:p>
            <a:pPr marL="0" lvl="0" indent="0" algn="l" rtl="0">
              <a:lnSpc>
                <a:spcPct val="115000"/>
              </a:lnSpc>
              <a:spcBef>
                <a:spcPts val="800"/>
              </a:spcBef>
              <a:spcAft>
                <a:spcPts val="0"/>
              </a:spcAft>
              <a:buClr>
                <a:schemeClr val="dk1"/>
              </a:buClr>
              <a:buSzPts val="1100"/>
              <a:buFont typeface="Arial"/>
              <a:buNone/>
            </a:pPr>
            <a:r>
              <a:rPr lang="en"/>
              <a:t>Networks use two primary routing techniques to determine the path: </a:t>
            </a:r>
            <a:r>
              <a:rPr lang="en" b="1"/>
              <a:t>static </a:t>
            </a:r>
            <a:r>
              <a:rPr lang="en"/>
              <a:t>and </a:t>
            </a:r>
            <a:r>
              <a:rPr lang="en" b="1"/>
              <a:t>dynamic </a:t>
            </a:r>
            <a:r>
              <a:rPr lang="en"/>
              <a:t>routing. </a:t>
            </a:r>
            <a:endParaRPr/>
          </a:p>
        </p:txBody>
      </p:sp>
      <p:sp>
        <p:nvSpPr>
          <p:cNvPr id="2648" name="Google Shape;2648;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cxnSp>
        <p:nvCxnSpPr>
          <p:cNvPr id="2649" name="Google Shape;2649;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650" name="Google Shape;2650;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08D4F">
            <a:alpha val="20110"/>
          </a:srgbClr>
        </a:solidFill>
        <a:effectLst/>
      </p:bgPr>
    </p:bg>
    <p:spTree>
      <p:nvGrpSpPr>
        <p:cNvPr id="1" name="Shape 2654"/>
        <p:cNvGrpSpPr/>
        <p:nvPr/>
      </p:nvGrpSpPr>
      <p:grpSpPr>
        <a:xfrm>
          <a:off x="0" y="0"/>
          <a:ext cx="0" cy="0"/>
          <a:chOff x="0" y="0"/>
          <a:chExt cx="0" cy="0"/>
        </a:xfrm>
      </p:grpSpPr>
      <p:sp>
        <p:nvSpPr>
          <p:cNvPr id="2655" name="Google Shape;2655;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Static Routing</a:t>
            </a:r>
            <a:endParaRPr/>
          </a:p>
        </p:txBody>
      </p:sp>
      <p:sp>
        <p:nvSpPr>
          <p:cNvPr id="2656" name="Google Shape;2656;p149"/>
          <p:cNvSpPr txBox="1">
            <a:spLocks noGrp="1"/>
          </p:cNvSpPr>
          <p:nvPr>
            <p:ph type="subTitle" idx="1"/>
          </p:nvPr>
        </p:nvSpPr>
        <p:spPr>
          <a:xfrm>
            <a:off x="0" y="675975"/>
            <a:ext cx="8465400" cy="734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Static routing</a:t>
            </a:r>
            <a:r>
              <a:rPr lang="en"/>
              <a:t> is the manual configuration of a network route, typically done by a network administrator. </a:t>
            </a:r>
            <a:endParaRPr/>
          </a:p>
        </p:txBody>
      </p:sp>
      <p:sp>
        <p:nvSpPr>
          <p:cNvPr id="2657" name="Google Shape;2657;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
        <p:nvSpPr>
          <p:cNvPr id="2658" name="Google Shape;2658;p149"/>
          <p:cNvSpPr/>
          <p:nvPr/>
        </p:nvSpPr>
        <p:spPr>
          <a:xfrm>
            <a:off x="1352550" y="1607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49"/>
          <p:cNvSpPr txBox="1">
            <a:spLocks noGrp="1"/>
          </p:cNvSpPr>
          <p:nvPr>
            <p:ph type="subTitle" idx="1"/>
          </p:nvPr>
        </p:nvSpPr>
        <p:spPr>
          <a:xfrm>
            <a:off x="12225" y="1699800"/>
            <a:ext cx="91440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600">
                <a:solidFill>
                  <a:schemeClr val="dk1"/>
                </a:solidFill>
                <a:latin typeface="Roboto"/>
                <a:ea typeface="Roboto"/>
                <a:cs typeface="Roboto"/>
                <a:sym typeface="Roboto"/>
              </a:rPr>
              <a:t>Usually used on smaller networks. </a:t>
            </a:r>
            <a:endParaRPr sz="1600">
              <a:solidFill>
                <a:schemeClr val="dk1"/>
              </a:solidFill>
              <a:latin typeface="Roboto"/>
              <a:ea typeface="Roboto"/>
              <a:cs typeface="Roboto"/>
              <a:sym typeface="Roboto"/>
            </a:endParaRPr>
          </a:p>
        </p:txBody>
      </p:sp>
      <p:sp>
        <p:nvSpPr>
          <p:cNvPr id="2660" name="Google Shape;2660;p149"/>
          <p:cNvSpPr/>
          <p:nvPr/>
        </p:nvSpPr>
        <p:spPr>
          <a:xfrm>
            <a:off x="1352550" y="2459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49"/>
          <p:cNvSpPr/>
          <p:nvPr/>
        </p:nvSpPr>
        <p:spPr>
          <a:xfrm>
            <a:off x="1352550" y="3302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9"/>
          <p:cNvSpPr txBox="1">
            <a:spLocks noGrp="1"/>
          </p:cNvSpPr>
          <p:nvPr>
            <p:ph type="subTitle" idx="2"/>
          </p:nvPr>
        </p:nvSpPr>
        <p:spPr>
          <a:xfrm>
            <a:off x="-12225" y="253535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600">
                <a:solidFill>
                  <a:schemeClr val="dk1"/>
                </a:solidFill>
                <a:latin typeface="Roboto Medium"/>
                <a:ea typeface="Roboto Medium"/>
                <a:cs typeface="Roboto Medium"/>
                <a:sym typeface="Roboto Medium"/>
              </a:rPr>
              <a:t>Advantages: </a:t>
            </a:r>
            <a:r>
              <a:rPr lang="en" sz="1600">
                <a:solidFill>
                  <a:schemeClr val="dk1"/>
                </a:solidFill>
                <a:latin typeface="Roboto"/>
                <a:ea typeface="Roboto"/>
                <a:cs typeface="Roboto"/>
                <a:sym typeface="Roboto"/>
              </a:rPr>
              <a:t>lower CPU on the router, network administrator has full control of their network's routing behavior.</a:t>
            </a:r>
            <a:endParaRPr sz="1600">
              <a:solidFill>
                <a:schemeClr val="dk1"/>
              </a:solidFill>
              <a:latin typeface="Roboto Medium"/>
              <a:ea typeface="Roboto Medium"/>
              <a:cs typeface="Roboto Medium"/>
              <a:sym typeface="Roboto Medium"/>
            </a:endParaRPr>
          </a:p>
        </p:txBody>
      </p:sp>
      <p:sp>
        <p:nvSpPr>
          <p:cNvPr id="2663" name="Google Shape;2663;p149"/>
          <p:cNvSpPr txBox="1">
            <a:spLocks noGrp="1"/>
          </p:cNvSpPr>
          <p:nvPr>
            <p:ph type="subTitle" idx="3"/>
          </p:nvPr>
        </p:nvSpPr>
        <p:spPr>
          <a:xfrm>
            <a:off x="0" y="3378075"/>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600">
                <a:solidFill>
                  <a:schemeClr val="dk1"/>
                </a:solidFill>
                <a:latin typeface="Roboto Medium"/>
                <a:ea typeface="Roboto Medium"/>
                <a:cs typeface="Roboto Medium"/>
                <a:sym typeface="Roboto Medium"/>
              </a:rPr>
              <a:t>Disadvantages</a:t>
            </a:r>
            <a:r>
              <a:rPr lang="en" sz="1600">
                <a:solidFill>
                  <a:schemeClr val="dk1"/>
                </a:solidFill>
                <a:latin typeface="Roboto"/>
                <a:ea typeface="Roboto"/>
                <a:cs typeface="Roboto"/>
                <a:sym typeface="Roboto"/>
              </a:rPr>
              <a:t>: fault tolerance, meaning if a device on a manually created path fails, the route can't be adjusted.</a:t>
            </a:r>
            <a:endParaRPr sz="1600">
              <a:solidFill>
                <a:schemeClr val="dk1"/>
              </a:solidFill>
              <a:latin typeface="Roboto Medium"/>
              <a:ea typeface="Roboto Medium"/>
              <a:cs typeface="Roboto Medium"/>
              <a:sym typeface="Roboto Medium"/>
            </a:endParaRPr>
          </a:p>
        </p:txBody>
      </p:sp>
      <p:pic>
        <p:nvPicPr>
          <p:cNvPr id="2664" name="Google Shape;2664;p149"/>
          <p:cNvPicPr preferRelativeResize="0"/>
          <p:nvPr/>
        </p:nvPicPr>
        <p:blipFill rotWithShape="1">
          <a:blip r:embed="rId3">
            <a:alphaModFix/>
          </a:blip>
          <a:srcRect t="1774" b="1765"/>
          <a:stretch/>
        </p:blipFill>
        <p:spPr>
          <a:xfrm>
            <a:off x="429768" y="1631411"/>
            <a:ext cx="785567" cy="606900"/>
          </a:xfrm>
          <a:prstGeom prst="rect">
            <a:avLst/>
          </a:prstGeom>
          <a:noFill/>
          <a:ln>
            <a:noFill/>
          </a:ln>
        </p:spPr>
      </p:pic>
      <p:pic>
        <p:nvPicPr>
          <p:cNvPr id="2665" name="Google Shape;2665;p149"/>
          <p:cNvPicPr preferRelativeResize="0"/>
          <p:nvPr/>
        </p:nvPicPr>
        <p:blipFill rotWithShape="1">
          <a:blip r:embed="rId3">
            <a:alphaModFix/>
          </a:blip>
          <a:srcRect t="1774" b="1765"/>
          <a:stretch/>
        </p:blipFill>
        <p:spPr>
          <a:xfrm>
            <a:off x="429768" y="2455698"/>
            <a:ext cx="785566" cy="606900"/>
          </a:xfrm>
          <a:prstGeom prst="rect">
            <a:avLst/>
          </a:prstGeom>
          <a:noFill/>
          <a:ln>
            <a:noFill/>
          </a:ln>
        </p:spPr>
      </p:pic>
      <p:pic>
        <p:nvPicPr>
          <p:cNvPr id="2666" name="Google Shape;2666;p149"/>
          <p:cNvPicPr preferRelativeResize="0"/>
          <p:nvPr/>
        </p:nvPicPr>
        <p:blipFill rotWithShape="1">
          <a:blip r:embed="rId3">
            <a:alphaModFix/>
          </a:blip>
          <a:srcRect t="1774" b="1765"/>
          <a:stretch/>
        </p:blipFill>
        <p:spPr>
          <a:xfrm>
            <a:off x="429768" y="3284798"/>
            <a:ext cx="785566" cy="606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08D4F">
            <a:alpha val="20110"/>
          </a:srgbClr>
        </a:solidFill>
        <a:effectLst/>
      </p:bgPr>
    </p:bg>
    <p:spTree>
      <p:nvGrpSpPr>
        <p:cNvPr id="1" name="Shape 2670"/>
        <p:cNvGrpSpPr/>
        <p:nvPr/>
      </p:nvGrpSpPr>
      <p:grpSpPr>
        <a:xfrm>
          <a:off x="0" y="0"/>
          <a:ext cx="0" cy="0"/>
          <a:chOff x="0" y="0"/>
          <a:chExt cx="0" cy="0"/>
        </a:xfrm>
      </p:grpSpPr>
      <p:sp>
        <p:nvSpPr>
          <p:cNvPr id="2671" name="Google Shape;2671;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Dynamic Routing</a:t>
            </a:r>
            <a:endParaRPr/>
          </a:p>
        </p:txBody>
      </p:sp>
      <p:sp>
        <p:nvSpPr>
          <p:cNvPr id="2672" name="Google Shape;2672;p15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Dynamic Routing</a:t>
            </a:r>
            <a:r>
              <a:rPr lang="en"/>
              <a:t> prevents fault tolerance issues by allowing the network to act autonomously in order to avoid network blockages. </a:t>
            </a:r>
            <a:endParaRPr/>
          </a:p>
        </p:txBody>
      </p:sp>
      <p:sp>
        <p:nvSpPr>
          <p:cNvPr id="2673" name="Google Shape;2673;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
        <p:nvSpPr>
          <p:cNvPr id="2674" name="Google Shape;2674;p150"/>
          <p:cNvSpPr/>
          <p:nvPr/>
        </p:nvSpPr>
        <p:spPr>
          <a:xfrm>
            <a:off x="1352550" y="16074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50"/>
          <p:cNvSpPr txBox="1">
            <a:spLocks noGrp="1"/>
          </p:cNvSpPr>
          <p:nvPr>
            <p:ph type="subTitle" idx="1"/>
          </p:nvPr>
        </p:nvSpPr>
        <p:spPr>
          <a:xfrm>
            <a:off x="12225" y="1699800"/>
            <a:ext cx="91440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600">
                <a:solidFill>
                  <a:schemeClr val="dk1"/>
                </a:solidFill>
                <a:latin typeface="Roboto"/>
                <a:ea typeface="Roboto"/>
                <a:cs typeface="Roboto"/>
                <a:sym typeface="Roboto"/>
              </a:rPr>
              <a:t>Network is adaptive and data gets forwarded on a different route depending on the network conditions.</a:t>
            </a:r>
            <a:endParaRPr sz="1600">
              <a:solidFill>
                <a:schemeClr val="dk1"/>
              </a:solidFill>
              <a:latin typeface="Roboto"/>
              <a:ea typeface="Roboto"/>
              <a:cs typeface="Roboto"/>
              <a:sym typeface="Roboto"/>
            </a:endParaRPr>
          </a:p>
        </p:txBody>
      </p:sp>
      <p:sp>
        <p:nvSpPr>
          <p:cNvPr id="2676" name="Google Shape;2676;p150"/>
          <p:cNvSpPr/>
          <p:nvPr/>
        </p:nvSpPr>
        <p:spPr>
          <a:xfrm>
            <a:off x="1352550" y="2459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50"/>
          <p:cNvSpPr/>
          <p:nvPr/>
        </p:nvSpPr>
        <p:spPr>
          <a:xfrm>
            <a:off x="1352550" y="33024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50"/>
          <p:cNvSpPr txBox="1">
            <a:spLocks noGrp="1"/>
          </p:cNvSpPr>
          <p:nvPr>
            <p:ph type="subTitle" idx="2"/>
          </p:nvPr>
        </p:nvSpPr>
        <p:spPr>
          <a:xfrm>
            <a:off x="-12225" y="253535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600">
                <a:solidFill>
                  <a:schemeClr val="dk1"/>
                </a:solidFill>
                <a:latin typeface="Roboto"/>
                <a:ea typeface="Roboto"/>
                <a:cs typeface="Roboto"/>
                <a:sym typeface="Roboto"/>
              </a:rPr>
              <a:t>Primary routing technique used over the internet.</a:t>
            </a:r>
            <a:endParaRPr sz="1600">
              <a:solidFill>
                <a:schemeClr val="dk1"/>
              </a:solidFill>
              <a:latin typeface="Roboto Medium"/>
              <a:ea typeface="Roboto Medium"/>
              <a:cs typeface="Roboto Medium"/>
              <a:sym typeface="Roboto Medium"/>
            </a:endParaRPr>
          </a:p>
        </p:txBody>
      </p:sp>
      <p:sp>
        <p:nvSpPr>
          <p:cNvPr id="2679" name="Google Shape;2679;p150"/>
          <p:cNvSpPr txBox="1">
            <a:spLocks noGrp="1"/>
          </p:cNvSpPr>
          <p:nvPr>
            <p:ph type="subTitle" idx="3"/>
          </p:nvPr>
        </p:nvSpPr>
        <p:spPr>
          <a:xfrm>
            <a:off x="0" y="3378075"/>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600">
                <a:solidFill>
                  <a:schemeClr val="dk1"/>
                </a:solidFill>
                <a:latin typeface="Roboto"/>
                <a:ea typeface="Roboto"/>
                <a:cs typeface="Roboto"/>
                <a:sym typeface="Roboto"/>
              </a:rPr>
              <a:t>Uses </a:t>
            </a:r>
            <a:r>
              <a:rPr lang="en" sz="1600" b="1">
                <a:solidFill>
                  <a:schemeClr val="dk1"/>
                </a:solidFill>
                <a:latin typeface="Roboto"/>
                <a:ea typeface="Roboto"/>
                <a:cs typeface="Roboto"/>
                <a:sym typeface="Roboto"/>
              </a:rPr>
              <a:t>routing protocols </a:t>
            </a:r>
            <a:r>
              <a:rPr lang="en" sz="1600">
                <a:solidFill>
                  <a:schemeClr val="dk1"/>
                </a:solidFill>
                <a:latin typeface="Roboto"/>
                <a:ea typeface="Roboto"/>
                <a:cs typeface="Roboto"/>
                <a:sym typeface="Roboto"/>
              </a:rPr>
              <a:t>to determine the best route. </a:t>
            </a:r>
            <a:endParaRPr sz="1600">
              <a:solidFill>
                <a:schemeClr val="dk1"/>
              </a:solidFill>
              <a:latin typeface="Roboto Medium"/>
              <a:ea typeface="Roboto Medium"/>
              <a:cs typeface="Roboto Medium"/>
              <a:sym typeface="Roboto Medium"/>
            </a:endParaRPr>
          </a:p>
        </p:txBody>
      </p:sp>
      <p:pic>
        <p:nvPicPr>
          <p:cNvPr id="2680" name="Google Shape;2680;p150"/>
          <p:cNvPicPr preferRelativeResize="0"/>
          <p:nvPr/>
        </p:nvPicPr>
        <p:blipFill rotWithShape="1">
          <a:blip r:embed="rId3">
            <a:alphaModFix/>
          </a:blip>
          <a:srcRect t="1774" b="1765"/>
          <a:stretch/>
        </p:blipFill>
        <p:spPr>
          <a:xfrm>
            <a:off x="429768" y="1631411"/>
            <a:ext cx="785567" cy="606900"/>
          </a:xfrm>
          <a:prstGeom prst="rect">
            <a:avLst/>
          </a:prstGeom>
          <a:noFill/>
          <a:ln>
            <a:noFill/>
          </a:ln>
        </p:spPr>
      </p:pic>
      <p:pic>
        <p:nvPicPr>
          <p:cNvPr id="2681" name="Google Shape;2681;p150"/>
          <p:cNvPicPr preferRelativeResize="0"/>
          <p:nvPr/>
        </p:nvPicPr>
        <p:blipFill rotWithShape="1">
          <a:blip r:embed="rId3">
            <a:alphaModFix/>
          </a:blip>
          <a:srcRect t="1774" b="1765"/>
          <a:stretch/>
        </p:blipFill>
        <p:spPr>
          <a:xfrm>
            <a:off x="429768" y="2455698"/>
            <a:ext cx="785566" cy="606900"/>
          </a:xfrm>
          <a:prstGeom prst="rect">
            <a:avLst/>
          </a:prstGeom>
          <a:noFill/>
          <a:ln>
            <a:noFill/>
          </a:ln>
        </p:spPr>
      </p:pic>
      <p:pic>
        <p:nvPicPr>
          <p:cNvPr id="2682" name="Google Shape;2682;p150"/>
          <p:cNvPicPr preferRelativeResize="0"/>
          <p:nvPr/>
        </p:nvPicPr>
        <p:blipFill rotWithShape="1">
          <a:blip r:embed="rId3">
            <a:alphaModFix/>
          </a:blip>
          <a:srcRect t="1774" b="1765"/>
          <a:stretch/>
        </p:blipFill>
        <p:spPr>
          <a:xfrm>
            <a:off x="429768" y="3284798"/>
            <a:ext cx="785566" cy="606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BC3E3"/>
        </a:solidFill>
        <a:effectLst/>
      </p:bgPr>
    </p:bg>
    <p:spTree>
      <p:nvGrpSpPr>
        <p:cNvPr id="1" name="Shape 2686"/>
        <p:cNvGrpSpPr/>
        <p:nvPr/>
      </p:nvGrpSpPr>
      <p:grpSpPr>
        <a:xfrm>
          <a:off x="0" y="0"/>
          <a:ext cx="0" cy="0"/>
          <a:chOff x="0" y="0"/>
          <a:chExt cx="0" cy="0"/>
        </a:xfrm>
      </p:grpSpPr>
      <p:pic>
        <p:nvPicPr>
          <p:cNvPr id="2687" name="Google Shape;2687;p151"/>
          <p:cNvPicPr preferRelativeResize="0"/>
          <p:nvPr/>
        </p:nvPicPr>
        <p:blipFill rotWithShape="1">
          <a:blip r:embed="rId3">
            <a:alphaModFix/>
          </a:blip>
          <a:srcRect t="8257" r="5419" b="14712"/>
          <a:stretch/>
        </p:blipFill>
        <p:spPr>
          <a:xfrm>
            <a:off x="2567450" y="828375"/>
            <a:ext cx="6576550" cy="4017401"/>
          </a:xfrm>
          <a:prstGeom prst="rect">
            <a:avLst/>
          </a:prstGeom>
          <a:noFill/>
          <a:ln>
            <a:noFill/>
          </a:ln>
        </p:spPr>
      </p:pic>
      <p:sp>
        <p:nvSpPr>
          <p:cNvPr id="2688" name="Google Shape;2688;p1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Routing Protocols</a:t>
            </a:r>
            <a:endParaRPr/>
          </a:p>
        </p:txBody>
      </p:sp>
      <p:sp>
        <p:nvSpPr>
          <p:cNvPr id="2689" name="Google Shape;2689;p151"/>
          <p:cNvSpPr txBox="1">
            <a:spLocks noGrp="1"/>
          </p:cNvSpPr>
          <p:nvPr>
            <p:ph type="subTitle" idx="1"/>
          </p:nvPr>
        </p:nvSpPr>
        <p:spPr>
          <a:xfrm>
            <a:off x="0" y="675975"/>
            <a:ext cx="4635300" cy="2892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There are several </a:t>
            </a:r>
            <a:r>
              <a:rPr lang="en" b="1"/>
              <a:t>dynamic routing protocols</a:t>
            </a:r>
            <a:r>
              <a:rPr lang="en"/>
              <a:t> used to determine the path traffic takes to reach its final destination. </a:t>
            </a:r>
            <a:endParaRPr/>
          </a:p>
          <a:p>
            <a:pPr marL="0" lvl="0" indent="0" algn="l" rtl="0">
              <a:lnSpc>
                <a:spcPct val="115000"/>
              </a:lnSpc>
              <a:spcBef>
                <a:spcPts val="800"/>
              </a:spcBef>
              <a:spcAft>
                <a:spcPts val="0"/>
              </a:spcAft>
              <a:buClr>
                <a:schemeClr val="dk1"/>
              </a:buClr>
              <a:buSzPts val="1100"/>
              <a:buFont typeface="Arial"/>
              <a:buNone/>
            </a:pPr>
            <a:r>
              <a:rPr lang="en"/>
              <a:t>The two primary criteria are </a:t>
            </a:r>
            <a:endParaRPr/>
          </a:p>
          <a:p>
            <a:pPr marL="0" lvl="0" indent="0" algn="l" rtl="0">
              <a:lnSpc>
                <a:spcPct val="115000"/>
              </a:lnSpc>
              <a:spcBef>
                <a:spcPts val="0"/>
              </a:spcBef>
              <a:spcAft>
                <a:spcPts val="0"/>
              </a:spcAft>
              <a:buClr>
                <a:schemeClr val="dk1"/>
              </a:buClr>
              <a:buSzPts val="1100"/>
              <a:buFont typeface="Arial"/>
              <a:buNone/>
            </a:pPr>
            <a:r>
              <a:rPr lang="en" b="1"/>
              <a:t>distance </a:t>
            </a:r>
            <a:r>
              <a:rPr lang="en"/>
              <a:t>and</a:t>
            </a:r>
            <a:r>
              <a:rPr lang="en" b="1"/>
              <a:t> speed</a:t>
            </a:r>
            <a:r>
              <a:rPr lang="en"/>
              <a:t>. </a:t>
            </a:r>
            <a:endParaRPr/>
          </a:p>
        </p:txBody>
      </p:sp>
      <p:sp>
        <p:nvSpPr>
          <p:cNvPr id="2690" name="Google Shape;2690;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94"/>
        <p:cNvGrpSpPr/>
        <p:nvPr/>
      </p:nvGrpSpPr>
      <p:grpSpPr>
        <a:xfrm>
          <a:off x="0" y="0"/>
          <a:ext cx="0" cy="0"/>
          <a:chOff x="0" y="0"/>
          <a:chExt cx="0" cy="0"/>
        </a:xfrm>
      </p:grpSpPr>
      <p:pic>
        <p:nvPicPr>
          <p:cNvPr id="2695" name="Google Shape;2695;p152"/>
          <p:cNvPicPr preferRelativeResize="0"/>
          <p:nvPr/>
        </p:nvPicPr>
        <p:blipFill rotWithShape="1">
          <a:blip r:embed="rId3">
            <a:alphaModFix/>
          </a:blip>
          <a:srcRect l="7035" t="20541" r="10101" b="5031"/>
          <a:stretch/>
        </p:blipFill>
        <p:spPr>
          <a:xfrm>
            <a:off x="0" y="0"/>
            <a:ext cx="9144000" cy="5143500"/>
          </a:xfrm>
          <a:prstGeom prst="rect">
            <a:avLst/>
          </a:prstGeom>
          <a:noFill/>
          <a:ln>
            <a:noFill/>
          </a:ln>
        </p:spPr>
      </p:pic>
      <p:sp>
        <p:nvSpPr>
          <p:cNvPr id="2696" name="Google Shape;2696;p152"/>
          <p:cNvSpPr/>
          <p:nvPr/>
        </p:nvSpPr>
        <p:spPr>
          <a:xfrm>
            <a:off x="-12300" y="-16500"/>
            <a:ext cx="4596900" cy="5176500"/>
          </a:xfrm>
          <a:prstGeom prst="rect">
            <a:avLst/>
          </a:prstGeom>
          <a:solidFill>
            <a:srgbClr val="8FD2F7">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Distance</a:t>
            </a:r>
            <a:endParaRPr/>
          </a:p>
        </p:txBody>
      </p:sp>
      <p:sp>
        <p:nvSpPr>
          <p:cNvPr id="2698" name="Google Shape;2698;p152"/>
          <p:cNvSpPr txBox="1">
            <a:spLocks noGrp="1"/>
          </p:cNvSpPr>
          <p:nvPr>
            <p:ph type="subTitle" idx="1"/>
          </p:nvPr>
        </p:nvSpPr>
        <p:spPr>
          <a:xfrm>
            <a:off x="0" y="675975"/>
            <a:ext cx="4980300" cy="3348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Distance is the number of </a:t>
            </a:r>
            <a:r>
              <a:rPr lang="en" b="1"/>
              <a:t>hops</a:t>
            </a:r>
            <a:r>
              <a:rPr lang="en"/>
              <a:t> (devices) it takes to get from the </a:t>
            </a:r>
            <a:endParaRPr/>
          </a:p>
          <a:p>
            <a:pPr marL="0" lvl="0" indent="0" algn="l" rtl="0">
              <a:lnSpc>
                <a:spcPct val="115000"/>
              </a:lnSpc>
              <a:spcBef>
                <a:spcPts val="0"/>
              </a:spcBef>
              <a:spcAft>
                <a:spcPts val="0"/>
              </a:spcAft>
              <a:buNone/>
            </a:pPr>
            <a:r>
              <a:rPr lang="en"/>
              <a:t>source to the destination.</a:t>
            </a:r>
            <a:endParaRPr/>
          </a:p>
          <a:p>
            <a:pPr marL="0" lvl="0" indent="0" algn="l" rtl="0">
              <a:lnSpc>
                <a:spcPct val="115000"/>
              </a:lnSpc>
              <a:spcBef>
                <a:spcPts val="800"/>
              </a:spcBef>
              <a:spcAft>
                <a:spcPts val="0"/>
              </a:spcAft>
              <a:buNone/>
            </a:pPr>
            <a:r>
              <a:rPr lang="en"/>
              <a:t>Dynamic routing protocols that </a:t>
            </a:r>
            <a:br>
              <a:rPr lang="en"/>
            </a:br>
            <a:r>
              <a:rPr lang="en"/>
              <a:t>use distance as criteria are </a:t>
            </a:r>
            <a:r>
              <a:rPr lang="en" b="1"/>
              <a:t>distance-vector routing protocols</a:t>
            </a:r>
            <a:r>
              <a:rPr lang="en"/>
              <a:t>.</a:t>
            </a:r>
            <a:endParaRPr/>
          </a:p>
          <a:p>
            <a:pPr marL="0" lvl="0" indent="0" algn="l" rtl="0">
              <a:lnSpc>
                <a:spcPct val="115000"/>
              </a:lnSpc>
              <a:spcBef>
                <a:spcPts val="800"/>
              </a:spcBef>
              <a:spcAft>
                <a:spcPts val="0"/>
              </a:spcAft>
              <a:buNone/>
            </a:pPr>
            <a:r>
              <a:rPr lang="en">
                <a:solidFill>
                  <a:schemeClr val="dk1"/>
                </a:solidFill>
              </a:rPr>
              <a:t>Protocols include:</a:t>
            </a:r>
            <a:endParaRPr>
              <a:solidFill>
                <a:schemeClr val="dk1"/>
              </a:solidFill>
            </a:endParaRPr>
          </a:p>
          <a:p>
            <a:pPr marL="457200" lvl="0" indent="-342900" algn="l" rtl="0">
              <a:lnSpc>
                <a:spcPct val="115000"/>
              </a:lnSpc>
              <a:spcBef>
                <a:spcPts val="800"/>
              </a:spcBef>
              <a:spcAft>
                <a:spcPts val="0"/>
              </a:spcAft>
              <a:buClr>
                <a:schemeClr val="dk1"/>
              </a:buClr>
              <a:buSzPts val="1800"/>
              <a:buChar char="●"/>
            </a:pPr>
            <a:r>
              <a:rPr lang="en" b="1">
                <a:solidFill>
                  <a:schemeClr val="dk1"/>
                </a:solidFill>
              </a:rPr>
              <a:t>Routing Information Protocol (RIP)</a:t>
            </a:r>
            <a:endParaRPr b="1">
              <a:solidFill>
                <a:schemeClr val="dk1"/>
              </a:solidFill>
            </a:endParaRPr>
          </a:p>
          <a:p>
            <a:pPr marL="457200" lvl="0" indent="-342900" algn="l" rtl="0">
              <a:lnSpc>
                <a:spcPct val="115000"/>
              </a:lnSpc>
              <a:spcBef>
                <a:spcPts val="1000"/>
              </a:spcBef>
              <a:spcAft>
                <a:spcPts val="0"/>
              </a:spcAft>
              <a:buClr>
                <a:schemeClr val="dk1"/>
              </a:buClr>
              <a:buSzPts val="1800"/>
              <a:buChar char="●"/>
            </a:pPr>
            <a:r>
              <a:rPr lang="en" b="1">
                <a:solidFill>
                  <a:schemeClr val="dk1"/>
                </a:solidFill>
              </a:rPr>
              <a:t>Enhanced Interior Gateway Routing Protocol (EIGRP)</a:t>
            </a:r>
            <a:endParaRPr>
              <a:solidFill>
                <a:schemeClr val="dk1"/>
              </a:solidFill>
            </a:endParaRPr>
          </a:p>
          <a:p>
            <a:pPr marL="0" lvl="0" indent="0" algn="l" rtl="0">
              <a:lnSpc>
                <a:spcPct val="115000"/>
              </a:lnSpc>
              <a:spcBef>
                <a:spcPts val="800"/>
              </a:spcBef>
              <a:spcAft>
                <a:spcPts val="0"/>
              </a:spcAft>
              <a:buClr>
                <a:schemeClr val="dk1"/>
              </a:buClr>
              <a:buSzPts val="1100"/>
              <a:buFont typeface="Arial"/>
              <a:buNone/>
            </a:pPr>
            <a:endParaRPr/>
          </a:p>
        </p:txBody>
      </p:sp>
      <p:sp>
        <p:nvSpPr>
          <p:cNvPr id="2699" name="Google Shape;2699;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cxnSp>
        <p:nvCxnSpPr>
          <p:cNvPr id="2700" name="Google Shape;2700;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701" name="Google Shape;2701;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pic>
        <p:nvPicPr>
          <p:cNvPr id="2706" name="Google Shape;2706;p153"/>
          <p:cNvPicPr preferRelativeResize="0"/>
          <p:nvPr/>
        </p:nvPicPr>
        <p:blipFill rotWithShape="1">
          <a:blip r:embed="rId3">
            <a:alphaModFix/>
          </a:blip>
          <a:srcRect b="20413"/>
          <a:stretch/>
        </p:blipFill>
        <p:spPr>
          <a:xfrm>
            <a:off x="0" y="0"/>
            <a:ext cx="9144000" cy="5143502"/>
          </a:xfrm>
          <a:prstGeom prst="rect">
            <a:avLst/>
          </a:prstGeom>
          <a:noFill/>
          <a:ln>
            <a:noFill/>
          </a:ln>
        </p:spPr>
      </p:pic>
      <p:sp>
        <p:nvSpPr>
          <p:cNvPr id="2707" name="Google Shape;2707;p153"/>
          <p:cNvSpPr/>
          <p:nvPr/>
        </p:nvSpPr>
        <p:spPr>
          <a:xfrm>
            <a:off x="-12300" y="-16500"/>
            <a:ext cx="4596900" cy="5176500"/>
          </a:xfrm>
          <a:prstGeom prst="rect">
            <a:avLst/>
          </a:prstGeom>
          <a:solidFill>
            <a:srgbClr val="8FD2F7">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8" name="Google Shape;2708;p1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709" name="Google Shape;2709;p1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0" name="Google Shape;2710;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Speed</a:t>
            </a:r>
            <a:endParaRPr/>
          </a:p>
        </p:txBody>
      </p:sp>
      <p:sp>
        <p:nvSpPr>
          <p:cNvPr id="2711" name="Google Shape;2711;p153"/>
          <p:cNvSpPr txBox="1">
            <a:spLocks noGrp="1"/>
          </p:cNvSpPr>
          <p:nvPr>
            <p:ph type="subTitle" idx="1"/>
          </p:nvPr>
        </p:nvSpPr>
        <p:spPr>
          <a:xfrm>
            <a:off x="0" y="675975"/>
            <a:ext cx="4889700" cy="2764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route is determined by the time it takes to move from source to destination.</a:t>
            </a:r>
            <a:endParaRPr/>
          </a:p>
          <a:p>
            <a:pPr marL="0" lvl="0" indent="0" algn="l" rtl="0">
              <a:spcBef>
                <a:spcPts val="800"/>
              </a:spcBef>
              <a:spcAft>
                <a:spcPts val="0"/>
              </a:spcAft>
              <a:buNone/>
            </a:pPr>
            <a:r>
              <a:rPr lang="en"/>
              <a:t>Dynamic routing protocols that</a:t>
            </a:r>
            <a:br>
              <a:rPr lang="en"/>
            </a:br>
            <a:r>
              <a:rPr lang="en"/>
              <a:t>use speed as criteria are </a:t>
            </a:r>
            <a:endParaRPr/>
          </a:p>
          <a:p>
            <a:pPr marL="0" lvl="0" indent="0" algn="l" rtl="0">
              <a:spcBef>
                <a:spcPts val="0"/>
              </a:spcBef>
              <a:spcAft>
                <a:spcPts val="0"/>
              </a:spcAft>
              <a:buNone/>
            </a:pPr>
            <a:r>
              <a:rPr lang="en" b="1"/>
              <a:t>link-state routing protocols</a:t>
            </a:r>
            <a:r>
              <a:rPr lang="en"/>
              <a:t>. </a:t>
            </a:r>
            <a:endParaRPr/>
          </a:p>
          <a:p>
            <a:pPr marL="0" lvl="0" indent="0" algn="l" rtl="0">
              <a:spcBef>
                <a:spcPts val="800"/>
              </a:spcBef>
              <a:spcAft>
                <a:spcPts val="0"/>
              </a:spcAft>
              <a:buNone/>
            </a:pPr>
            <a:r>
              <a:rPr lang="en"/>
              <a:t>One protocol is </a:t>
            </a:r>
            <a:r>
              <a:rPr lang="en" b="1"/>
              <a:t>Open Shortest Path </a:t>
            </a:r>
            <a:br>
              <a:rPr lang="en" b="1"/>
            </a:br>
            <a:r>
              <a:rPr lang="en" b="1"/>
              <a:t>First (OSPF)</a:t>
            </a:r>
            <a:r>
              <a:rPr lang="en"/>
              <a:t>.</a:t>
            </a:r>
            <a:endParaRPr/>
          </a:p>
          <a:p>
            <a:pPr marL="0" lvl="0" indent="0" algn="l" rtl="0">
              <a:spcBef>
                <a:spcPts val="800"/>
              </a:spcBef>
              <a:spcAft>
                <a:spcPts val="800"/>
              </a:spcAft>
              <a:buNone/>
            </a:pPr>
            <a:endParaRPr/>
          </a:p>
        </p:txBody>
      </p:sp>
      <p:sp>
        <p:nvSpPr>
          <p:cNvPr id="2712" name="Google Shape;2712;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45</a:t>
            </a:fld>
            <a:endParaRPr sz="6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08D4F">
            <a:alpha val="20110"/>
          </a:srgbClr>
        </a:solidFill>
        <a:effectLst/>
      </p:bgPr>
    </p:bg>
    <p:spTree>
      <p:nvGrpSpPr>
        <p:cNvPr id="1" name="Shape 2716"/>
        <p:cNvGrpSpPr/>
        <p:nvPr/>
      </p:nvGrpSpPr>
      <p:grpSpPr>
        <a:xfrm>
          <a:off x="0" y="0"/>
          <a:ext cx="0" cy="0"/>
          <a:chOff x="0" y="0"/>
          <a:chExt cx="0" cy="0"/>
        </a:xfrm>
      </p:grpSpPr>
      <p:sp>
        <p:nvSpPr>
          <p:cNvPr id="2717" name="Google Shape;2717;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Distance vs. Speed</a:t>
            </a:r>
            <a:endParaRPr/>
          </a:p>
        </p:txBody>
      </p:sp>
      <p:sp>
        <p:nvSpPr>
          <p:cNvPr id="2718" name="Google Shape;2718;p154"/>
          <p:cNvSpPr txBox="1">
            <a:spLocks noGrp="1"/>
          </p:cNvSpPr>
          <p:nvPr>
            <p:ph type="subTitle" idx="1"/>
          </p:nvPr>
        </p:nvSpPr>
        <p:spPr>
          <a:xfrm>
            <a:off x="0" y="675975"/>
            <a:ext cx="6778500" cy="1790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Just because a route has more hops, doesn't mean it's always slower. For example, the path with more hops might be faster if there's network congestion on the path with fewer hops.</a:t>
            </a:r>
            <a:endParaRPr/>
          </a:p>
        </p:txBody>
      </p:sp>
      <p:sp>
        <p:nvSpPr>
          <p:cNvPr id="2719" name="Google Shape;2719;p1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grpSp>
        <p:nvGrpSpPr>
          <p:cNvPr id="2720" name="Google Shape;2720;p154"/>
          <p:cNvGrpSpPr/>
          <p:nvPr/>
        </p:nvGrpSpPr>
        <p:grpSpPr>
          <a:xfrm>
            <a:off x="2229900" y="1936975"/>
            <a:ext cx="4684175" cy="2673350"/>
            <a:chOff x="3483000" y="1488000"/>
            <a:chExt cx="4684175" cy="2673350"/>
          </a:xfrm>
        </p:grpSpPr>
        <p:cxnSp>
          <p:nvCxnSpPr>
            <p:cNvPr id="2721" name="Google Shape;2721;p154"/>
            <p:cNvCxnSpPr/>
            <p:nvPr/>
          </p:nvCxnSpPr>
          <p:spPr>
            <a:xfrm rot="10800000" flipH="1">
              <a:off x="3982900" y="1958300"/>
              <a:ext cx="1567800" cy="1686300"/>
            </a:xfrm>
            <a:prstGeom prst="straightConnector1">
              <a:avLst/>
            </a:prstGeom>
            <a:noFill/>
            <a:ln w="38100" cap="flat" cmpd="sng">
              <a:solidFill>
                <a:srgbClr val="666666"/>
              </a:solidFill>
              <a:prstDash val="solid"/>
              <a:round/>
              <a:headEnd type="none" w="med" len="med"/>
              <a:tailEnd type="none" w="med" len="med"/>
            </a:ln>
          </p:spPr>
        </p:cxnSp>
        <p:cxnSp>
          <p:nvCxnSpPr>
            <p:cNvPr id="2722" name="Google Shape;2722;p154"/>
            <p:cNvCxnSpPr/>
            <p:nvPr/>
          </p:nvCxnSpPr>
          <p:spPr>
            <a:xfrm rot="10800000">
              <a:off x="6143700" y="2042800"/>
              <a:ext cx="1550700" cy="1677900"/>
            </a:xfrm>
            <a:prstGeom prst="straightConnector1">
              <a:avLst/>
            </a:prstGeom>
            <a:noFill/>
            <a:ln w="38100" cap="flat" cmpd="sng">
              <a:solidFill>
                <a:srgbClr val="666666"/>
              </a:solidFill>
              <a:prstDash val="solid"/>
              <a:round/>
              <a:headEnd type="none" w="med" len="med"/>
              <a:tailEnd type="none" w="med" len="med"/>
            </a:ln>
          </p:spPr>
        </p:cxnSp>
        <p:cxnSp>
          <p:nvCxnSpPr>
            <p:cNvPr id="2723" name="Google Shape;2723;p154"/>
            <p:cNvCxnSpPr/>
            <p:nvPr/>
          </p:nvCxnSpPr>
          <p:spPr>
            <a:xfrm rot="10800000" flipH="1">
              <a:off x="4492300" y="3835100"/>
              <a:ext cx="2658900" cy="4200"/>
            </a:xfrm>
            <a:prstGeom prst="straightConnector1">
              <a:avLst/>
            </a:prstGeom>
            <a:noFill/>
            <a:ln w="38100" cap="flat" cmpd="sng">
              <a:solidFill>
                <a:srgbClr val="666666"/>
              </a:solidFill>
              <a:prstDash val="solid"/>
              <a:round/>
              <a:headEnd type="none" w="med" len="med"/>
              <a:tailEnd type="none" w="med" len="med"/>
            </a:ln>
          </p:spPr>
        </p:cxnSp>
        <p:sp>
          <p:nvSpPr>
            <p:cNvPr id="2724" name="Google Shape;2724;p154"/>
            <p:cNvSpPr/>
            <p:nvPr/>
          </p:nvSpPr>
          <p:spPr>
            <a:xfrm>
              <a:off x="3483000" y="3508850"/>
              <a:ext cx="1203300" cy="652500"/>
            </a:xfrm>
            <a:prstGeom prst="can">
              <a:avLst>
                <a:gd name="adj" fmla="val 50000"/>
              </a:avLst>
            </a:prstGeom>
            <a:solidFill>
              <a:srgbClr val="F08D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54"/>
            <p:cNvSpPr/>
            <p:nvPr/>
          </p:nvSpPr>
          <p:spPr>
            <a:xfrm>
              <a:off x="5220100" y="1576850"/>
              <a:ext cx="1203300" cy="652500"/>
            </a:xfrm>
            <a:prstGeom prst="can">
              <a:avLst>
                <a:gd name="adj" fmla="val 50000"/>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54"/>
            <p:cNvSpPr/>
            <p:nvPr/>
          </p:nvSpPr>
          <p:spPr>
            <a:xfrm>
              <a:off x="6963875" y="3508850"/>
              <a:ext cx="1203300" cy="652500"/>
            </a:xfrm>
            <a:prstGeom prst="can">
              <a:avLst>
                <a:gd name="adj" fmla="val 50000"/>
              </a:avLst>
            </a:prstGeom>
            <a:solidFill>
              <a:srgbClr val="4FC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54"/>
            <p:cNvSpPr txBox="1"/>
            <p:nvPr/>
          </p:nvSpPr>
          <p:spPr>
            <a:xfrm>
              <a:off x="3707550" y="3432600"/>
              <a:ext cx="7542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edium"/>
                  <a:ea typeface="Roboto Medium"/>
                  <a:cs typeface="Roboto Medium"/>
                  <a:sym typeface="Roboto Medium"/>
                </a:rPr>
                <a:t>A</a:t>
              </a:r>
              <a:endParaRPr sz="2000">
                <a:latin typeface="Roboto Medium"/>
                <a:ea typeface="Roboto Medium"/>
                <a:cs typeface="Roboto Medium"/>
                <a:sym typeface="Roboto Medium"/>
              </a:endParaRPr>
            </a:p>
          </p:txBody>
        </p:sp>
        <p:sp>
          <p:nvSpPr>
            <p:cNvPr id="2728" name="Google Shape;2728;p154"/>
            <p:cNvSpPr txBox="1"/>
            <p:nvPr/>
          </p:nvSpPr>
          <p:spPr>
            <a:xfrm>
              <a:off x="7188425" y="3432600"/>
              <a:ext cx="7542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edium"/>
                  <a:ea typeface="Roboto Medium"/>
                  <a:cs typeface="Roboto Medium"/>
                  <a:sym typeface="Roboto Medium"/>
                </a:rPr>
                <a:t>C</a:t>
              </a:r>
              <a:endParaRPr sz="2000">
                <a:latin typeface="Roboto Medium"/>
                <a:ea typeface="Roboto Medium"/>
                <a:cs typeface="Roboto Medium"/>
                <a:sym typeface="Roboto Medium"/>
              </a:endParaRPr>
            </a:p>
          </p:txBody>
        </p:sp>
        <p:sp>
          <p:nvSpPr>
            <p:cNvPr id="2729" name="Google Shape;2729;p154"/>
            <p:cNvSpPr txBox="1"/>
            <p:nvPr/>
          </p:nvSpPr>
          <p:spPr>
            <a:xfrm>
              <a:off x="5444650" y="1488000"/>
              <a:ext cx="7542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latin typeface="Roboto Medium"/>
                  <a:ea typeface="Roboto Medium"/>
                  <a:cs typeface="Roboto Medium"/>
                  <a:sym typeface="Roboto Medium"/>
                </a:rPr>
                <a:t>B</a:t>
              </a:r>
              <a:endParaRPr sz="2000">
                <a:latin typeface="Roboto Medium"/>
                <a:ea typeface="Roboto Medium"/>
                <a:cs typeface="Roboto Medium"/>
                <a:sym typeface="Roboto Medium"/>
              </a:endParaRPr>
            </a:p>
          </p:txBody>
        </p:sp>
        <p:sp>
          <p:nvSpPr>
            <p:cNvPr id="2730" name="Google Shape;2730;p154"/>
            <p:cNvSpPr txBox="1"/>
            <p:nvPr/>
          </p:nvSpPr>
          <p:spPr>
            <a:xfrm>
              <a:off x="4194900" y="2521675"/>
              <a:ext cx="7542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latin typeface="Roboto Medium"/>
                  <a:ea typeface="Roboto Medium"/>
                  <a:cs typeface="Roboto Medium"/>
                  <a:sym typeface="Roboto Medium"/>
                </a:rPr>
                <a:t>3</a:t>
              </a:r>
              <a:endParaRPr>
                <a:solidFill>
                  <a:srgbClr val="CC0000"/>
                </a:solidFill>
                <a:latin typeface="Roboto Medium"/>
                <a:ea typeface="Roboto Medium"/>
                <a:cs typeface="Roboto Medium"/>
                <a:sym typeface="Roboto Medium"/>
              </a:endParaRPr>
            </a:p>
          </p:txBody>
        </p:sp>
        <p:sp>
          <p:nvSpPr>
            <p:cNvPr id="2731" name="Google Shape;2731;p154"/>
            <p:cNvSpPr txBox="1"/>
            <p:nvPr/>
          </p:nvSpPr>
          <p:spPr>
            <a:xfrm>
              <a:off x="6660725" y="2521675"/>
              <a:ext cx="7542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latin typeface="Roboto Medium"/>
                  <a:ea typeface="Roboto Medium"/>
                  <a:cs typeface="Roboto Medium"/>
                  <a:sym typeface="Roboto Medium"/>
                </a:rPr>
                <a:t>3</a:t>
              </a:r>
              <a:endParaRPr>
                <a:solidFill>
                  <a:srgbClr val="CC0000"/>
                </a:solidFill>
                <a:latin typeface="Roboto Medium"/>
                <a:ea typeface="Roboto Medium"/>
                <a:cs typeface="Roboto Medium"/>
                <a:sym typeface="Roboto Medium"/>
              </a:endParaRPr>
            </a:p>
          </p:txBody>
        </p:sp>
        <p:sp>
          <p:nvSpPr>
            <p:cNvPr id="2732" name="Google Shape;2732;p154"/>
            <p:cNvSpPr txBox="1"/>
            <p:nvPr/>
          </p:nvSpPr>
          <p:spPr>
            <a:xfrm>
              <a:off x="5447988" y="3470725"/>
              <a:ext cx="754200" cy="4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C0000"/>
                  </a:solidFill>
                  <a:latin typeface="Roboto Medium"/>
                  <a:ea typeface="Roboto Medium"/>
                  <a:cs typeface="Roboto Medium"/>
                  <a:sym typeface="Roboto Medium"/>
                </a:rPr>
                <a:t>8</a:t>
              </a:r>
              <a:endParaRPr>
                <a:solidFill>
                  <a:srgbClr val="CC0000"/>
                </a:solidFill>
                <a:latin typeface="Roboto Medium"/>
                <a:ea typeface="Roboto Medium"/>
                <a:cs typeface="Roboto Medium"/>
                <a:sym typeface="Roboto Medium"/>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p15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Routing Schemes and Protocols</a:t>
            </a:r>
            <a:endParaRPr>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latin typeface="Roboto Light"/>
                <a:ea typeface="Roboto Light"/>
                <a:cs typeface="Roboto Light"/>
                <a:sym typeface="Roboto Light"/>
              </a:rPr>
              <a:t>In this activity, you will continue playing the role of a security analyst at Acme Corp. </a:t>
            </a:r>
            <a:endParaRPr sz="1800">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1800">
                <a:latin typeface="Roboto Light"/>
                <a:ea typeface="Roboto Light"/>
                <a:cs typeface="Roboto Light"/>
                <a:sym typeface="Roboto Light"/>
              </a:rPr>
              <a:t>Your task is to analyze a network diagram and identify the shortest (time-wise) path between the servers.</a:t>
            </a:r>
            <a:endParaRPr sz="1800">
              <a:latin typeface="Roboto Light"/>
              <a:ea typeface="Roboto Light"/>
              <a:cs typeface="Roboto Light"/>
              <a:sym typeface="Roboto Light"/>
            </a:endParaRPr>
          </a:p>
        </p:txBody>
      </p:sp>
      <p:sp>
        <p:nvSpPr>
          <p:cNvPr id="2738" name="Google Shape;2738;p1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
        <p:nvSpPr>
          <p:cNvPr id="2739" name="Google Shape;2739;p15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43"/>
        <p:cNvGrpSpPr/>
        <p:nvPr/>
      </p:nvGrpSpPr>
      <p:grpSpPr>
        <a:xfrm>
          <a:off x="0" y="0"/>
          <a:ext cx="0" cy="0"/>
          <a:chOff x="0" y="0"/>
          <a:chExt cx="0" cy="0"/>
        </a:xfrm>
      </p:grpSpPr>
      <p:sp>
        <p:nvSpPr>
          <p:cNvPr id="2744" name="Google Shape;2744;p156"/>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745" name="Google Shape;2745;p156"/>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49"/>
        <p:cNvGrpSpPr/>
        <p:nvPr/>
      </p:nvGrpSpPr>
      <p:grpSpPr>
        <a:xfrm>
          <a:off x="0" y="0"/>
          <a:ext cx="0" cy="0"/>
          <a:chOff x="0" y="0"/>
          <a:chExt cx="0" cy="0"/>
        </a:xfrm>
      </p:grpSpPr>
      <p:pic>
        <p:nvPicPr>
          <p:cNvPr id="2750" name="Google Shape;2750;p157"/>
          <p:cNvPicPr preferRelativeResize="0"/>
          <p:nvPr/>
        </p:nvPicPr>
        <p:blipFill rotWithShape="1">
          <a:blip r:embed="rId3">
            <a:alphaModFix/>
          </a:blip>
          <a:srcRect/>
          <a:stretch/>
        </p:blipFill>
        <p:spPr>
          <a:xfrm>
            <a:off x="0" y="0"/>
            <a:ext cx="9143971" cy="5143500"/>
          </a:xfrm>
          <a:prstGeom prst="rect">
            <a:avLst/>
          </a:prstGeom>
          <a:noFill/>
          <a:ln>
            <a:noFill/>
          </a:ln>
        </p:spPr>
      </p:pic>
      <p:sp>
        <p:nvSpPr>
          <p:cNvPr id="2751" name="Google Shape;2751;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pic>
        <p:nvPicPr>
          <p:cNvPr id="2752" name="Google Shape;2752;p157"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386400"/>
            <a:ext cx="2032000" cy="152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2108"/>
        <p:cNvGrpSpPr/>
        <p:nvPr/>
      </p:nvGrpSpPr>
      <p:grpSpPr>
        <a:xfrm>
          <a:off x="0" y="0"/>
          <a:ext cx="0" cy="0"/>
          <a:chOff x="0" y="0"/>
          <a:chExt cx="0" cy="0"/>
        </a:xfrm>
      </p:grpSpPr>
      <p:pic>
        <p:nvPicPr>
          <p:cNvPr id="2109" name="Google Shape;2109;p1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10" name="Google Shape;2110;p113"/>
          <p:cNvSpPr/>
          <p:nvPr/>
        </p:nvSpPr>
        <p:spPr>
          <a:xfrm rot="10800000">
            <a:off x="6145002" y="3473873"/>
            <a:ext cx="2998998" cy="1669626"/>
          </a:xfrm>
          <a:prstGeom prst="flowChartDocument">
            <a:avLst/>
          </a:prstGeom>
          <a:solidFill>
            <a:srgbClr val="F08D4F">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13"/>
          <p:cNvSpPr/>
          <p:nvPr/>
        </p:nvSpPr>
        <p:spPr>
          <a:xfrm rot="10800000" flipH="1">
            <a:off x="3066321" y="3473872"/>
            <a:ext cx="3011364" cy="1669626"/>
          </a:xfrm>
          <a:prstGeom prst="flowChartDocument">
            <a:avLst/>
          </a:prstGeom>
          <a:solidFill>
            <a:srgbClr val="F08D4F">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3"/>
          <p:cNvSpPr/>
          <p:nvPr/>
        </p:nvSpPr>
        <p:spPr>
          <a:xfrm rot="10800000">
            <a:off x="0" y="3473873"/>
            <a:ext cx="2998998" cy="1669626"/>
          </a:xfrm>
          <a:prstGeom prst="flowChartDocument">
            <a:avLst/>
          </a:prstGeom>
          <a:solidFill>
            <a:srgbClr val="F08D4F">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2114" name="Google Shape;2114;p113"/>
          <p:cNvSpPr txBox="1">
            <a:spLocks noGrp="1"/>
          </p:cNvSpPr>
          <p:nvPr>
            <p:ph type="subTitle" idx="1"/>
          </p:nvPr>
        </p:nvSpPr>
        <p:spPr>
          <a:xfrm>
            <a:off x="0" y="693200"/>
            <a:ext cx="5151600" cy="1559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Several processes are taking place when we connect to the internet… </a:t>
            </a:r>
            <a:endParaRPr>
              <a:solidFill>
                <a:srgbClr val="FFFFFF"/>
              </a:solidFill>
            </a:endParaRPr>
          </a:p>
        </p:txBody>
      </p:sp>
      <p:pic>
        <p:nvPicPr>
          <p:cNvPr id="2115" name="Google Shape;2115;p113"/>
          <p:cNvPicPr preferRelativeResize="0"/>
          <p:nvPr/>
        </p:nvPicPr>
        <p:blipFill rotWithShape="1">
          <a:blip r:embed="rId4">
            <a:alphaModFix/>
          </a:blip>
          <a:srcRect t="27954" b="22045"/>
          <a:stretch/>
        </p:blipFill>
        <p:spPr>
          <a:xfrm>
            <a:off x="-60950" y="1621600"/>
            <a:ext cx="9144000" cy="2571750"/>
          </a:xfrm>
          <a:prstGeom prst="rect">
            <a:avLst/>
          </a:prstGeom>
          <a:noFill/>
          <a:ln>
            <a:noFill/>
          </a:ln>
        </p:spPr>
      </p:pic>
      <p:sp>
        <p:nvSpPr>
          <p:cNvPr id="2116" name="Google Shape;2116;p113"/>
          <p:cNvSpPr txBox="1"/>
          <p:nvPr/>
        </p:nvSpPr>
        <p:spPr>
          <a:xfrm>
            <a:off x="2679675" y="2185000"/>
            <a:ext cx="1004700" cy="14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rgbClr val="4FC0FF"/>
                </a:solidFill>
                <a:latin typeface="Roboto Black"/>
                <a:ea typeface="Roboto Black"/>
                <a:cs typeface="Roboto Black"/>
                <a:sym typeface="Roboto Black"/>
              </a:rPr>
              <a:t>?</a:t>
            </a:r>
            <a:endParaRPr sz="9600">
              <a:solidFill>
                <a:srgbClr val="4FC0FF"/>
              </a:solidFill>
              <a:latin typeface="Roboto Black"/>
              <a:ea typeface="Roboto Black"/>
              <a:cs typeface="Roboto Black"/>
              <a:sym typeface="Roboto Black"/>
            </a:endParaRPr>
          </a:p>
        </p:txBody>
      </p:sp>
      <p:sp>
        <p:nvSpPr>
          <p:cNvPr id="2117" name="Google Shape;2117;p113"/>
          <p:cNvSpPr txBox="1"/>
          <p:nvPr/>
        </p:nvSpPr>
        <p:spPr>
          <a:xfrm>
            <a:off x="5707300" y="2413600"/>
            <a:ext cx="1004700" cy="141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rgbClr val="4FC0FF"/>
                </a:solidFill>
                <a:latin typeface="Roboto Black"/>
                <a:ea typeface="Roboto Black"/>
                <a:cs typeface="Roboto Black"/>
                <a:sym typeface="Roboto Black"/>
              </a:rPr>
              <a:t>?</a:t>
            </a:r>
            <a:endParaRPr sz="9600">
              <a:solidFill>
                <a:srgbClr val="4FC0FF"/>
              </a:solidFill>
              <a:latin typeface="Roboto Black"/>
              <a:ea typeface="Roboto Black"/>
              <a:cs typeface="Roboto Black"/>
              <a:sym typeface="Roboto Black"/>
            </a:endParaRPr>
          </a:p>
        </p:txBody>
      </p:sp>
      <p:sp>
        <p:nvSpPr>
          <p:cNvPr id="2118" name="Google Shape;2118;p113"/>
          <p:cNvSpPr txBox="1"/>
          <p:nvPr/>
        </p:nvSpPr>
        <p:spPr>
          <a:xfrm>
            <a:off x="988550" y="4067775"/>
            <a:ext cx="1314000" cy="6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LAN</a:t>
            </a:r>
            <a:endParaRPr sz="1600">
              <a:latin typeface="Roboto Medium"/>
              <a:ea typeface="Roboto Medium"/>
              <a:cs typeface="Roboto Medium"/>
              <a:sym typeface="Roboto Medium"/>
            </a:endParaRPr>
          </a:p>
        </p:txBody>
      </p:sp>
      <p:sp>
        <p:nvSpPr>
          <p:cNvPr id="2119" name="Google Shape;2119;p113"/>
          <p:cNvSpPr txBox="1"/>
          <p:nvPr/>
        </p:nvSpPr>
        <p:spPr>
          <a:xfrm>
            <a:off x="6887900" y="4067775"/>
            <a:ext cx="1314000" cy="6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WAN</a:t>
            </a:r>
            <a:endParaRPr sz="1600">
              <a:latin typeface="Roboto Medium"/>
              <a:ea typeface="Roboto Medium"/>
              <a:cs typeface="Roboto Medium"/>
              <a:sym typeface="Roboto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sp>
        <p:nvSpPr>
          <p:cNvPr id="2757" name="Google Shape;2757;p15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Going Wireless</a:t>
            </a:r>
            <a:endParaRPr/>
          </a:p>
        </p:txBody>
      </p:sp>
      <p:sp>
        <p:nvSpPr>
          <p:cNvPr id="2758" name="Google Shape;2758;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pic>
        <p:nvPicPr>
          <p:cNvPr id="2763" name="Google Shape;2763;p159"/>
          <p:cNvPicPr preferRelativeResize="0"/>
          <p:nvPr/>
        </p:nvPicPr>
        <p:blipFill>
          <a:blip r:embed="rId3">
            <a:alphaModFix/>
          </a:blip>
          <a:stretch>
            <a:fillRect/>
          </a:stretch>
        </p:blipFill>
        <p:spPr>
          <a:xfrm>
            <a:off x="0" y="-41146"/>
            <a:ext cx="9144000" cy="5184642"/>
          </a:xfrm>
          <a:prstGeom prst="rect">
            <a:avLst/>
          </a:prstGeom>
          <a:noFill/>
          <a:ln>
            <a:noFill/>
          </a:ln>
        </p:spPr>
      </p:pic>
      <p:sp>
        <p:nvSpPr>
          <p:cNvPr id="2764" name="Google Shape;2764;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51</a:t>
            </a:fld>
            <a:endParaRPr sz="600">
              <a:solidFill>
                <a:srgbClr val="FFFFFF"/>
              </a:solidFill>
            </a:endParaRPr>
          </a:p>
        </p:txBody>
      </p:sp>
      <p:sp>
        <p:nvSpPr>
          <p:cNvPr id="2765" name="Google Shape;2765;p159"/>
          <p:cNvSpPr/>
          <p:nvPr/>
        </p:nvSpPr>
        <p:spPr>
          <a:xfrm>
            <a:off x="1017025" y="1026100"/>
            <a:ext cx="3237000" cy="3237000"/>
          </a:xfrm>
          <a:prstGeom prst="ellipse">
            <a:avLst/>
          </a:prstGeom>
          <a:solidFill>
            <a:srgbClr val="0BC3E3">
              <a:alpha val="89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59"/>
          <p:cNvSpPr txBox="1">
            <a:spLocks noGrp="1"/>
          </p:cNvSpPr>
          <p:nvPr>
            <p:ph type="subTitle" idx="1"/>
          </p:nvPr>
        </p:nvSpPr>
        <p:spPr>
          <a:xfrm>
            <a:off x="912475" y="1707950"/>
            <a:ext cx="3446100" cy="2224200"/>
          </a:xfrm>
          <a:prstGeom prst="rect">
            <a:avLst/>
          </a:prstGeom>
        </p:spPr>
        <p:txBody>
          <a:bodyPr spcFirstLastPara="1" wrap="square" lIns="0" tIns="91425" rIns="0" bIns="91425" anchor="t" anchorCtr="0">
            <a:noAutofit/>
          </a:bodyPr>
          <a:lstStyle/>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You may </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already know that  </a:t>
            </a:r>
            <a:endParaRPr>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a:latin typeface="Roboto Medium"/>
                <a:ea typeface="Roboto Medium"/>
                <a:cs typeface="Roboto Medium"/>
                <a:sym typeface="Roboto Medium"/>
              </a:rPr>
              <a:t>wireless technologies</a:t>
            </a:r>
            <a:br>
              <a:rPr lang="en"/>
            </a:br>
            <a:r>
              <a:rPr lang="en">
                <a:latin typeface="Roboto Light"/>
                <a:ea typeface="Roboto Light"/>
                <a:cs typeface="Roboto Light"/>
                <a:sym typeface="Roboto Light"/>
              </a:rPr>
              <a:t>communicate data through </a:t>
            </a:r>
            <a:br>
              <a:rPr lang="en">
                <a:latin typeface="Roboto Light"/>
                <a:ea typeface="Roboto Light"/>
                <a:cs typeface="Roboto Light"/>
                <a:sym typeface="Roboto Light"/>
              </a:rPr>
            </a:br>
            <a:r>
              <a:rPr lang="en">
                <a:latin typeface="Roboto Light"/>
                <a:ea typeface="Roboto Light"/>
                <a:cs typeface="Roboto Light"/>
                <a:sym typeface="Roboto Light"/>
              </a:rPr>
              <a:t>air and space without </a:t>
            </a:r>
            <a:br>
              <a:rPr lang="en">
                <a:latin typeface="Roboto Light"/>
                <a:ea typeface="Roboto Light"/>
                <a:cs typeface="Roboto Light"/>
                <a:sym typeface="Roboto Light"/>
              </a:rPr>
            </a:br>
            <a:r>
              <a:rPr lang="en">
                <a:latin typeface="Roboto Light"/>
                <a:ea typeface="Roboto Light"/>
                <a:cs typeface="Roboto Light"/>
                <a:sym typeface="Roboto Light"/>
              </a:rPr>
              <a:t>using wires.</a:t>
            </a:r>
            <a:endParaRPr>
              <a:latin typeface="Roboto Light"/>
              <a:ea typeface="Roboto Light"/>
              <a:cs typeface="Roboto Light"/>
              <a:sym typeface="Roboto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70"/>
        <p:cNvGrpSpPr/>
        <p:nvPr/>
      </p:nvGrpSpPr>
      <p:grpSpPr>
        <a:xfrm>
          <a:off x="0" y="0"/>
          <a:ext cx="0" cy="0"/>
          <a:chOff x="0" y="0"/>
          <a:chExt cx="0" cy="0"/>
        </a:xfrm>
      </p:grpSpPr>
      <p:pic>
        <p:nvPicPr>
          <p:cNvPr id="2771" name="Google Shape;2771;p160"/>
          <p:cNvPicPr preferRelativeResize="0"/>
          <p:nvPr/>
        </p:nvPicPr>
        <p:blipFill rotWithShape="1">
          <a:blip r:embed="rId3">
            <a:alphaModFix/>
          </a:blip>
          <a:srcRect l="2875" t="9543" r="34073" b="1345"/>
          <a:stretch/>
        </p:blipFill>
        <p:spPr>
          <a:xfrm>
            <a:off x="-117974" y="0"/>
            <a:ext cx="9274277" cy="5143500"/>
          </a:xfrm>
          <a:prstGeom prst="rect">
            <a:avLst/>
          </a:prstGeom>
          <a:noFill/>
          <a:ln>
            <a:noFill/>
          </a:ln>
        </p:spPr>
      </p:pic>
      <p:sp>
        <p:nvSpPr>
          <p:cNvPr id="2772" name="Google Shape;2772;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Wireless Networking</a:t>
            </a:r>
            <a:endParaRPr/>
          </a:p>
        </p:txBody>
      </p:sp>
      <p:sp>
        <p:nvSpPr>
          <p:cNvPr id="2773" name="Google Shape;2773;p160"/>
          <p:cNvSpPr txBox="1">
            <a:spLocks noGrp="1"/>
          </p:cNvSpPr>
          <p:nvPr>
            <p:ph type="subTitle" idx="1"/>
          </p:nvPr>
        </p:nvSpPr>
        <p:spPr>
          <a:xfrm>
            <a:off x="0" y="675975"/>
            <a:ext cx="4169100" cy="2816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WiFi</a:t>
            </a:r>
            <a:r>
              <a:rPr lang="en"/>
              <a:t> is a wireless technology that uses radio waves to provide wireless internet and network connections.</a:t>
            </a:r>
            <a:endParaRPr/>
          </a:p>
          <a:p>
            <a:pPr marL="0" lvl="0" indent="0" algn="l" rtl="0">
              <a:spcBef>
                <a:spcPts val="800"/>
              </a:spcBef>
              <a:spcAft>
                <a:spcPts val="800"/>
              </a:spcAft>
              <a:buClr>
                <a:schemeClr val="dk1"/>
              </a:buClr>
              <a:buSzPts val="1100"/>
              <a:buFont typeface="Arial"/>
              <a:buNone/>
            </a:pPr>
            <a:r>
              <a:rPr lang="en">
                <a:solidFill>
                  <a:schemeClr val="dk1"/>
                </a:solidFill>
              </a:rPr>
              <a:t>Devices that use WiFi have </a:t>
            </a:r>
            <a:br>
              <a:rPr lang="en">
                <a:solidFill>
                  <a:schemeClr val="dk1"/>
                </a:solidFill>
              </a:rPr>
            </a:br>
            <a:r>
              <a:rPr lang="en">
                <a:solidFill>
                  <a:schemeClr val="dk1"/>
                </a:solidFill>
              </a:rPr>
              <a:t>a standard called</a:t>
            </a:r>
            <a:r>
              <a:rPr lang="en"/>
              <a:t> </a:t>
            </a:r>
            <a:r>
              <a:rPr lang="en">
                <a:latin typeface="Inconsolata"/>
                <a:ea typeface="Inconsolata"/>
                <a:cs typeface="Inconsolata"/>
                <a:sym typeface="Inconsolata"/>
              </a:rPr>
              <a:t>802.11</a:t>
            </a:r>
            <a:r>
              <a:rPr lang="en"/>
              <a:t>. </a:t>
            </a:r>
            <a:endParaRPr/>
          </a:p>
        </p:txBody>
      </p:sp>
      <p:sp>
        <p:nvSpPr>
          <p:cNvPr id="2774" name="Google Shape;2774;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pic>
        <p:nvPicPr>
          <p:cNvPr id="2775" name="Google Shape;2775;p160"/>
          <p:cNvPicPr preferRelativeResize="0"/>
          <p:nvPr/>
        </p:nvPicPr>
        <p:blipFill rotWithShape="1">
          <a:blip r:embed="rId4">
            <a:alphaModFix/>
          </a:blip>
          <a:srcRect l="16097" r="13110"/>
          <a:stretch/>
        </p:blipFill>
        <p:spPr>
          <a:xfrm>
            <a:off x="3500750" y="320600"/>
            <a:ext cx="5643250" cy="4484201"/>
          </a:xfrm>
          <a:prstGeom prst="rect">
            <a:avLst/>
          </a:prstGeom>
          <a:noFill/>
          <a:ln>
            <a:noFill/>
          </a:ln>
        </p:spPr>
      </p:pic>
      <p:cxnSp>
        <p:nvCxnSpPr>
          <p:cNvPr id="2776" name="Google Shape;2776;p1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777" name="Google Shape;2777;p1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FC0FF">
            <a:alpha val="18990"/>
          </a:srgbClr>
        </a:solidFill>
        <a:effectLst/>
      </p:bgPr>
    </p:bg>
    <p:spTree>
      <p:nvGrpSpPr>
        <p:cNvPr id="1" name="Shape 2781"/>
        <p:cNvGrpSpPr/>
        <p:nvPr/>
      </p:nvGrpSpPr>
      <p:grpSpPr>
        <a:xfrm>
          <a:off x="0" y="0"/>
          <a:ext cx="0" cy="0"/>
          <a:chOff x="0" y="0"/>
          <a:chExt cx="0" cy="0"/>
        </a:xfrm>
      </p:grpSpPr>
      <p:sp>
        <p:nvSpPr>
          <p:cNvPr id="2782" name="Google Shape;2782;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Connecting to WiFi Networks</a:t>
            </a:r>
            <a:endParaRPr/>
          </a:p>
        </p:txBody>
      </p:sp>
      <p:sp>
        <p:nvSpPr>
          <p:cNvPr id="2783" name="Google Shape;2783;p161"/>
          <p:cNvSpPr txBox="1">
            <a:spLocks noGrp="1"/>
          </p:cNvSpPr>
          <p:nvPr>
            <p:ph type="subTitle" idx="1"/>
          </p:nvPr>
        </p:nvSpPr>
        <p:spPr>
          <a:xfrm>
            <a:off x="0" y="675975"/>
            <a:ext cx="4201200" cy="1545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b="1"/>
              <a:t>Wireless access points (WAPs)</a:t>
            </a:r>
            <a:r>
              <a:rPr lang="en"/>
              <a:t> broadcast a signal called a </a:t>
            </a:r>
            <a:r>
              <a:rPr lang="en" b="1"/>
              <a:t>beacon</a:t>
            </a:r>
            <a:r>
              <a:rPr lang="en"/>
              <a:t> that computers detect and tune into.</a:t>
            </a:r>
            <a:endParaRPr/>
          </a:p>
        </p:txBody>
      </p:sp>
      <p:sp>
        <p:nvSpPr>
          <p:cNvPr id="2784" name="Google Shape;2784;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pic>
        <p:nvPicPr>
          <p:cNvPr id="2785" name="Google Shape;2785;p161"/>
          <p:cNvPicPr preferRelativeResize="0"/>
          <p:nvPr/>
        </p:nvPicPr>
        <p:blipFill rotWithShape="1">
          <a:blip r:embed="rId3">
            <a:alphaModFix/>
          </a:blip>
          <a:srcRect l="3021" t="4541" r="4015" b="5522"/>
          <a:stretch/>
        </p:blipFill>
        <p:spPr>
          <a:xfrm>
            <a:off x="3963425" y="831225"/>
            <a:ext cx="4906250" cy="3745350"/>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pic>
        <p:nvPicPr>
          <p:cNvPr id="2790" name="Google Shape;2790;p162"/>
          <p:cNvPicPr preferRelativeResize="0"/>
          <p:nvPr/>
        </p:nvPicPr>
        <p:blipFill rotWithShape="1">
          <a:blip r:embed="rId3">
            <a:alphaModFix/>
          </a:blip>
          <a:srcRect b="9633"/>
          <a:stretch/>
        </p:blipFill>
        <p:spPr>
          <a:xfrm rot="-503664" flipH="1">
            <a:off x="4402802" y="1903599"/>
            <a:ext cx="4206021" cy="2641477"/>
          </a:xfrm>
          <a:prstGeom prst="rect">
            <a:avLst/>
          </a:prstGeom>
          <a:noFill/>
          <a:ln>
            <a:noFill/>
          </a:ln>
        </p:spPr>
      </p:pic>
      <p:sp>
        <p:nvSpPr>
          <p:cNvPr id="2791" name="Google Shape;2791;p162"/>
          <p:cNvSpPr/>
          <p:nvPr/>
        </p:nvSpPr>
        <p:spPr>
          <a:xfrm>
            <a:off x="1003792" y="3911025"/>
            <a:ext cx="26148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62"/>
          <p:cNvSpPr txBox="1">
            <a:spLocks noGrp="1"/>
          </p:cNvSpPr>
          <p:nvPr>
            <p:ph type="subTitle" idx="1"/>
          </p:nvPr>
        </p:nvSpPr>
        <p:spPr>
          <a:xfrm>
            <a:off x="-14100" y="3988763"/>
            <a:ext cx="39294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This LAN is my LAN</a:t>
            </a:r>
            <a:endParaRPr sz="1400" dirty="0"/>
          </a:p>
        </p:txBody>
      </p:sp>
      <p:sp>
        <p:nvSpPr>
          <p:cNvPr id="2793" name="Google Shape;2793;p162"/>
          <p:cNvSpPr/>
          <p:nvPr/>
        </p:nvSpPr>
        <p:spPr>
          <a:xfrm>
            <a:off x="1003750" y="4349150"/>
            <a:ext cx="26148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62"/>
          <p:cNvSpPr txBox="1">
            <a:spLocks noGrp="1"/>
          </p:cNvSpPr>
          <p:nvPr>
            <p:ph type="subTitle" idx="2"/>
          </p:nvPr>
        </p:nvSpPr>
        <p:spPr>
          <a:xfrm>
            <a:off x="-14100" y="4425475"/>
            <a:ext cx="39294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Abraham Linksys</a:t>
            </a:r>
            <a:endParaRPr sz="1400" dirty="0">
              <a:solidFill>
                <a:schemeClr val="dk1"/>
              </a:solidFill>
              <a:latin typeface="Roboto"/>
              <a:ea typeface="Roboto"/>
              <a:cs typeface="Roboto"/>
              <a:sym typeface="Roboto"/>
            </a:endParaRPr>
          </a:p>
        </p:txBody>
      </p:sp>
      <p:sp>
        <p:nvSpPr>
          <p:cNvPr id="2795" name="Google Shape;2795;p162"/>
          <p:cNvSpPr/>
          <p:nvPr/>
        </p:nvSpPr>
        <p:spPr>
          <a:xfrm>
            <a:off x="1003800" y="3049650"/>
            <a:ext cx="26148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62"/>
          <p:cNvSpPr txBox="1">
            <a:spLocks noGrp="1"/>
          </p:cNvSpPr>
          <p:nvPr>
            <p:ph type="subTitle" idx="3"/>
          </p:nvPr>
        </p:nvSpPr>
        <p:spPr>
          <a:xfrm>
            <a:off x="-24725" y="3125975"/>
            <a:ext cx="3929400" cy="3657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Starbucks_Public</a:t>
            </a:r>
            <a:endParaRPr/>
          </a:p>
        </p:txBody>
      </p:sp>
      <p:sp>
        <p:nvSpPr>
          <p:cNvPr id="2797" name="Google Shape;2797;p162"/>
          <p:cNvSpPr/>
          <p:nvPr/>
        </p:nvSpPr>
        <p:spPr>
          <a:xfrm>
            <a:off x="1003758" y="3487775"/>
            <a:ext cx="26148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62"/>
          <p:cNvSpPr txBox="1">
            <a:spLocks noGrp="1"/>
          </p:cNvSpPr>
          <p:nvPr>
            <p:ph type="subTitle" idx="4"/>
          </p:nvPr>
        </p:nvSpPr>
        <p:spPr>
          <a:xfrm>
            <a:off x="-14100" y="3564100"/>
            <a:ext cx="39294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New England Clam Router</a:t>
            </a:r>
            <a:endParaRPr/>
          </a:p>
        </p:txBody>
      </p:sp>
      <p:sp>
        <p:nvSpPr>
          <p:cNvPr id="2799" name="Google Shape;2799;p162"/>
          <p:cNvSpPr/>
          <p:nvPr/>
        </p:nvSpPr>
        <p:spPr>
          <a:xfrm>
            <a:off x="1003758" y="2173275"/>
            <a:ext cx="26148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62"/>
          <p:cNvSpPr txBox="1">
            <a:spLocks noGrp="1"/>
          </p:cNvSpPr>
          <p:nvPr>
            <p:ph type="subTitle" idx="5"/>
          </p:nvPr>
        </p:nvSpPr>
        <p:spPr>
          <a:xfrm>
            <a:off x="-14100" y="2249600"/>
            <a:ext cx="39294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Austin Public Library</a:t>
            </a:r>
            <a:endParaRPr/>
          </a:p>
        </p:txBody>
      </p:sp>
      <p:sp>
        <p:nvSpPr>
          <p:cNvPr id="2801" name="Google Shape;2801;p162"/>
          <p:cNvSpPr/>
          <p:nvPr/>
        </p:nvSpPr>
        <p:spPr>
          <a:xfrm>
            <a:off x="1003758" y="2611400"/>
            <a:ext cx="26148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62"/>
          <p:cNvSpPr txBox="1">
            <a:spLocks noGrp="1"/>
          </p:cNvSpPr>
          <p:nvPr>
            <p:ph type="subTitle" idx="6"/>
          </p:nvPr>
        </p:nvSpPr>
        <p:spPr>
          <a:xfrm>
            <a:off x="-14100" y="2687725"/>
            <a:ext cx="3929400" cy="377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Airport Wifi</a:t>
            </a:r>
            <a:endParaRPr/>
          </a:p>
        </p:txBody>
      </p:sp>
      <p:pic>
        <p:nvPicPr>
          <p:cNvPr id="2803" name="Google Shape;2803;p162"/>
          <p:cNvPicPr preferRelativeResize="0"/>
          <p:nvPr/>
        </p:nvPicPr>
        <p:blipFill rotWithShape="1">
          <a:blip r:embed="rId4">
            <a:alphaModFix/>
          </a:blip>
          <a:srcRect t="2552" b="2561"/>
          <a:stretch/>
        </p:blipFill>
        <p:spPr>
          <a:xfrm>
            <a:off x="429768" y="2176272"/>
            <a:ext cx="475488" cy="361371"/>
          </a:xfrm>
          <a:prstGeom prst="rect">
            <a:avLst/>
          </a:prstGeom>
          <a:noFill/>
          <a:ln>
            <a:noFill/>
          </a:ln>
        </p:spPr>
      </p:pic>
      <p:pic>
        <p:nvPicPr>
          <p:cNvPr id="2804" name="Google Shape;2804;p162"/>
          <p:cNvPicPr preferRelativeResize="0"/>
          <p:nvPr/>
        </p:nvPicPr>
        <p:blipFill rotWithShape="1">
          <a:blip r:embed="rId4">
            <a:alphaModFix/>
          </a:blip>
          <a:srcRect t="2552" b="2561"/>
          <a:stretch/>
        </p:blipFill>
        <p:spPr>
          <a:xfrm>
            <a:off x="429768" y="2624328"/>
            <a:ext cx="475488" cy="361371"/>
          </a:xfrm>
          <a:prstGeom prst="rect">
            <a:avLst/>
          </a:prstGeom>
          <a:noFill/>
          <a:ln>
            <a:noFill/>
          </a:ln>
        </p:spPr>
      </p:pic>
      <p:pic>
        <p:nvPicPr>
          <p:cNvPr id="2805" name="Google Shape;2805;p162"/>
          <p:cNvPicPr preferRelativeResize="0"/>
          <p:nvPr/>
        </p:nvPicPr>
        <p:blipFill rotWithShape="1">
          <a:blip r:embed="rId4">
            <a:alphaModFix/>
          </a:blip>
          <a:srcRect t="2552" b="2561"/>
          <a:stretch/>
        </p:blipFill>
        <p:spPr>
          <a:xfrm>
            <a:off x="429768" y="3043647"/>
            <a:ext cx="475488" cy="361371"/>
          </a:xfrm>
          <a:prstGeom prst="rect">
            <a:avLst/>
          </a:prstGeom>
          <a:noFill/>
          <a:ln>
            <a:noFill/>
          </a:ln>
        </p:spPr>
      </p:pic>
      <p:pic>
        <p:nvPicPr>
          <p:cNvPr id="2806" name="Google Shape;2806;p162"/>
          <p:cNvPicPr preferRelativeResize="0"/>
          <p:nvPr/>
        </p:nvPicPr>
        <p:blipFill rotWithShape="1">
          <a:blip r:embed="rId4">
            <a:alphaModFix/>
          </a:blip>
          <a:srcRect t="2552" b="2561"/>
          <a:stretch/>
        </p:blipFill>
        <p:spPr>
          <a:xfrm>
            <a:off x="429768" y="3491703"/>
            <a:ext cx="475488" cy="361371"/>
          </a:xfrm>
          <a:prstGeom prst="rect">
            <a:avLst/>
          </a:prstGeom>
          <a:noFill/>
          <a:ln>
            <a:noFill/>
          </a:ln>
        </p:spPr>
      </p:pic>
      <p:pic>
        <p:nvPicPr>
          <p:cNvPr id="2807" name="Google Shape;2807;p162"/>
          <p:cNvPicPr preferRelativeResize="0"/>
          <p:nvPr/>
        </p:nvPicPr>
        <p:blipFill rotWithShape="1">
          <a:blip r:embed="rId4">
            <a:alphaModFix/>
          </a:blip>
          <a:srcRect t="2552" b="2561"/>
          <a:stretch/>
        </p:blipFill>
        <p:spPr>
          <a:xfrm>
            <a:off x="429768" y="3913632"/>
            <a:ext cx="475488" cy="361371"/>
          </a:xfrm>
          <a:prstGeom prst="rect">
            <a:avLst/>
          </a:prstGeom>
          <a:noFill/>
          <a:ln>
            <a:noFill/>
          </a:ln>
        </p:spPr>
      </p:pic>
      <p:pic>
        <p:nvPicPr>
          <p:cNvPr id="2808" name="Google Shape;2808;p162"/>
          <p:cNvPicPr preferRelativeResize="0"/>
          <p:nvPr/>
        </p:nvPicPr>
        <p:blipFill rotWithShape="1">
          <a:blip r:embed="rId4">
            <a:alphaModFix/>
          </a:blip>
          <a:srcRect t="2552" b="2561"/>
          <a:stretch/>
        </p:blipFill>
        <p:spPr>
          <a:xfrm>
            <a:off x="429768" y="4352544"/>
            <a:ext cx="475488" cy="361371"/>
          </a:xfrm>
          <a:prstGeom prst="rect">
            <a:avLst/>
          </a:prstGeom>
          <a:noFill/>
          <a:ln>
            <a:noFill/>
          </a:ln>
        </p:spPr>
      </p:pic>
      <p:sp>
        <p:nvSpPr>
          <p:cNvPr id="2809" name="Google Shape;2809;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Wireless Networking</a:t>
            </a:r>
            <a:endParaRPr/>
          </a:p>
        </p:txBody>
      </p:sp>
      <p:sp>
        <p:nvSpPr>
          <p:cNvPr id="2810" name="Google Shape;2810;p1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When a WAP needs to broadcast its signal, it must identify itself with a </a:t>
            </a:r>
            <a:endParaRPr/>
          </a:p>
          <a:p>
            <a:pPr marL="0" lvl="0" indent="0" algn="l" rtl="0">
              <a:spcBef>
                <a:spcPts val="0"/>
              </a:spcBef>
              <a:spcAft>
                <a:spcPts val="0"/>
              </a:spcAft>
              <a:buClr>
                <a:schemeClr val="dk1"/>
              </a:buClr>
              <a:buSzPts val="1100"/>
              <a:buFont typeface="Arial"/>
              <a:buNone/>
            </a:pPr>
            <a:r>
              <a:rPr lang="en" b="1"/>
              <a:t>Basic Service Set Identifier (BSSID)</a:t>
            </a:r>
            <a:r>
              <a:rPr lang="en"/>
              <a:t>. </a:t>
            </a:r>
            <a:endParaRPr/>
          </a:p>
        </p:txBody>
      </p:sp>
      <p:sp>
        <p:nvSpPr>
          <p:cNvPr id="2811" name="Google Shape;2811;p162"/>
          <p:cNvSpPr txBox="1">
            <a:spLocks noGrp="1"/>
          </p:cNvSpPr>
          <p:nvPr>
            <p:ph type="body" idx="3"/>
          </p:nvPr>
        </p:nvSpPr>
        <p:spPr>
          <a:xfrm>
            <a:off x="0" y="1468188"/>
            <a:ext cx="9144000" cy="6396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These BSSIDs are not easily recognizable. For example:</a:t>
            </a:r>
            <a:r>
              <a:rPr lang="en" sz="1600">
                <a:latin typeface="Inconsolata"/>
                <a:ea typeface="Inconsolata"/>
                <a:cs typeface="Inconsolata"/>
                <a:sym typeface="Inconsolata"/>
              </a:rPr>
              <a:t> 00-A4-22-01-53-45</a:t>
            </a:r>
            <a:r>
              <a:rPr lang="en" sz="1600"/>
              <a:t>. </a:t>
            </a:r>
            <a:r>
              <a:rPr lang="en"/>
              <a:t>So WAPs also broadcast </a:t>
            </a:r>
            <a:r>
              <a:rPr lang="en" b="1"/>
              <a:t>Service Set Identifiers (SSID)</a:t>
            </a:r>
            <a:r>
              <a:rPr lang="en"/>
              <a:t>. For example: </a:t>
            </a:r>
            <a:endParaRPr/>
          </a:p>
        </p:txBody>
      </p:sp>
      <p:sp>
        <p:nvSpPr>
          <p:cNvPr id="2812" name="Google Shape;2812;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790"/>
                                        </p:tgtEl>
                                        <p:attrNameLst>
                                          <p:attrName>style.visibility</p:attrName>
                                        </p:attrNameLst>
                                      </p:cBhvr>
                                      <p:to>
                                        <p:strVal val="visible"/>
                                      </p:to>
                                    </p:set>
                                    <p:anim calcmode="lin" valueType="num">
                                      <p:cBhvr additive="base">
                                        <p:cTn id="7" dur="4000"/>
                                        <p:tgtEl>
                                          <p:spTgt spid="27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16"/>
        <p:cNvGrpSpPr/>
        <p:nvPr/>
      </p:nvGrpSpPr>
      <p:grpSpPr>
        <a:xfrm>
          <a:off x="0" y="0"/>
          <a:ext cx="0" cy="0"/>
          <a:chOff x="0" y="0"/>
          <a:chExt cx="0" cy="0"/>
        </a:xfrm>
      </p:grpSpPr>
      <p:pic>
        <p:nvPicPr>
          <p:cNvPr id="2817" name="Google Shape;2817;p163"/>
          <p:cNvPicPr preferRelativeResize="0"/>
          <p:nvPr/>
        </p:nvPicPr>
        <p:blipFill rotWithShape="1">
          <a:blip r:embed="rId3">
            <a:alphaModFix/>
          </a:blip>
          <a:srcRect t="14014" b="10026"/>
          <a:stretch/>
        </p:blipFill>
        <p:spPr>
          <a:xfrm>
            <a:off x="-12300" y="0"/>
            <a:ext cx="9168773" cy="5143501"/>
          </a:xfrm>
          <a:prstGeom prst="rect">
            <a:avLst/>
          </a:prstGeom>
          <a:noFill/>
          <a:ln>
            <a:noFill/>
          </a:ln>
        </p:spPr>
      </p:pic>
      <p:sp>
        <p:nvSpPr>
          <p:cNvPr id="2818" name="Google Shape;2818;p163"/>
          <p:cNvSpPr txBox="1">
            <a:spLocks noGrp="1"/>
          </p:cNvSpPr>
          <p:nvPr>
            <p:ph type="body" idx="3"/>
          </p:nvPr>
        </p:nvSpPr>
        <p:spPr>
          <a:xfrm>
            <a:off x="175" y="1284250"/>
            <a:ext cx="9144000" cy="34500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endParaRPr/>
          </a:p>
        </p:txBody>
      </p:sp>
      <p:sp>
        <p:nvSpPr>
          <p:cNvPr id="2819" name="Google Shape;2819;p163"/>
          <p:cNvSpPr/>
          <p:nvPr/>
        </p:nvSpPr>
        <p:spPr>
          <a:xfrm>
            <a:off x="-12300" y="-16500"/>
            <a:ext cx="3974100" cy="5176500"/>
          </a:xfrm>
          <a:prstGeom prst="rect">
            <a:avLst/>
          </a:prstGeom>
          <a:solidFill>
            <a:srgbClr val="F1C232">
              <a:alpha val="91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Wireless Security</a:t>
            </a:r>
            <a:endParaRPr/>
          </a:p>
        </p:txBody>
      </p:sp>
      <p:sp>
        <p:nvSpPr>
          <p:cNvPr id="2821" name="Google Shape;2821;p163"/>
          <p:cNvSpPr txBox="1">
            <a:spLocks noGrp="1"/>
          </p:cNvSpPr>
          <p:nvPr>
            <p:ph type="subTitle" idx="1"/>
          </p:nvPr>
        </p:nvSpPr>
        <p:spPr>
          <a:xfrm>
            <a:off x="0" y="675975"/>
            <a:ext cx="3872700" cy="1409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Can an attacker capture </a:t>
            </a:r>
            <a:br>
              <a:rPr lang="en"/>
            </a:br>
            <a:r>
              <a:rPr lang="en"/>
              <a:t>and view private wireless network traffic?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l" rtl="0">
              <a:spcBef>
                <a:spcPts val="0"/>
              </a:spcBef>
              <a:spcAft>
                <a:spcPts val="0"/>
              </a:spcAft>
              <a:buNone/>
            </a:pPr>
            <a:endParaRPr i="1"/>
          </a:p>
          <a:p>
            <a:pPr marL="0" lvl="0" indent="0" algn="r" rtl="0">
              <a:spcBef>
                <a:spcPts val="0"/>
              </a:spcBef>
              <a:spcAft>
                <a:spcPts val="0"/>
              </a:spcAft>
              <a:buNone/>
            </a:pPr>
            <a:r>
              <a:rPr lang="en" i="1"/>
              <a:t>(Yes!)</a:t>
            </a:r>
            <a:endParaRPr i="1"/>
          </a:p>
          <a:p>
            <a:pPr marL="0" lvl="0" indent="0" algn="l" rtl="0">
              <a:spcBef>
                <a:spcPts val="0"/>
              </a:spcBef>
              <a:spcAft>
                <a:spcPts val="0"/>
              </a:spcAft>
              <a:buNone/>
            </a:pPr>
            <a:endParaRPr/>
          </a:p>
        </p:txBody>
      </p:sp>
      <p:sp>
        <p:nvSpPr>
          <p:cNvPr id="2822" name="Google Shape;2822;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55</a:t>
            </a:fld>
            <a:endParaRPr sz="600">
              <a:solidFill>
                <a:srgbClr val="FFFFFF"/>
              </a:solidFill>
            </a:endParaRPr>
          </a:p>
        </p:txBody>
      </p:sp>
      <p:cxnSp>
        <p:nvCxnSpPr>
          <p:cNvPr id="2823" name="Google Shape;2823;p1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24" name="Google Shape;2824;p1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828"/>
        <p:cNvGrpSpPr/>
        <p:nvPr/>
      </p:nvGrpSpPr>
      <p:grpSpPr>
        <a:xfrm>
          <a:off x="0" y="0"/>
          <a:ext cx="0" cy="0"/>
          <a:chOff x="0" y="0"/>
          <a:chExt cx="0" cy="0"/>
        </a:xfrm>
      </p:grpSpPr>
      <p:sp>
        <p:nvSpPr>
          <p:cNvPr id="2829" name="Google Shape;2829;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How Do We Secure WiFi?</a:t>
            </a:r>
            <a:endParaRPr/>
          </a:p>
        </p:txBody>
      </p:sp>
      <p:sp>
        <p:nvSpPr>
          <p:cNvPr id="2830" name="Google Shape;2830;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grpSp>
        <p:nvGrpSpPr>
          <p:cNvPr id="2831" name="Google Shape;2831;p164"/>
          <p:cNvGrpSpPr/>
          <p:nvPr/>
        </p:nvGrpSpPr>
        <p:grpSpPr>
          <a:xfrm>
            <a:off x="5632317" y="1189775"/>
            <a:ext cx="3305700" cy="3483050"/>
            <a:chOff x="5632317" y="1189775"/>
            <a:chExt cx="3305700" cy="3483050"/>
          </a:xfrm>
        </p:grpSpPr>
        <p:sp>
          <p:nvSpPr>
            <p:cNvPr id="2832" name="Google Shape;2832;p164"/>
            <p:cNvSpPr/>
            <p:nvPr/>
          </p:nvSpPr>
          <p:spPr>
            <a:xfrm>
              <a:off x="5632317" y="1189775"/>
              <a:ext cx="33057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D966"/>
                  </a:solidFill>
                  <a:latin typeface="Roboto"/>
                  <a:ea typeface="Roboto"/>
                  <a:cs typeface="Roboto"/>
                  <a:sym typeface="Roboto"/>
                </a:rPr>
                <a:t>WPA2</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2833" name="Google Shape;2833;p164"/>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Finally, an even more secure protocol, </a:t>
              </a:r>
              <a:r>
                <a:rPr lang="en" sz="1600" b="1">
                  <a:solidFill>
                    <a:schemeClr val="dk1"/>
                  </a:solidFill>
                  <a:latin typeface="Roboto"/>
                  <a:ea typeface="Roboto"/>
                  <a:cs typeface="Roboto"/>
                  <a:sym typeface="Roboto"/>
                </a:rPr>
                <a:t>WPA2</a:t>
              </a:r>
              <a:r>
                <a:rPr lang="en" sz="1600">
                  <a:solidFill>
                    <a:schemeClr val="dk1"/>
                  </a:solidFill>
                  <a:latin typeface="Roboto"/>
                  <a:ea typeface="Roboto"/>
                  <a:cs typeface="Roboto"/>
                  <a:sym typeface="Roboto"/>
                </a:rPr>
                <a:t>, came along. This is currently the most commonly used protocol.  </a:t>
              </a:r>
              <a:endParaRPr sz="1600">
                <a:solidFill>
                  <a:schemeClr val="dk1"/>
                </a:solidFill>
                <a:latin typeface="Roboto"/>
                <a:ea typeface="Roboto"/>
                <a:cs typeface="Roboto"/>
                <a:sym typeface="Roboto"/>
              </a:endParaRPr>
            </a:p>
            <a:p>
              <a:pPr marL="0" lvl="0" indent="0" algn="l" rtl="0">
                <a:lnSpc>
                  <a:spcPct val="115000"/>
                </a:lnSpc>
                <a:spcBef>
                  <a:spcPts val="800"/>
                </a:spcBef>
                <a:spcAft>
                  <a:spcPts val="0"/>
                </a:spcAft>
                <a:buNone/>
              </a:pPr>
              <a:endParaRPr sz="1200">
                <a:latin typeface="Roboto"/>
                <a:ea typeface="Roboto"/>
                <a:cs typeface="Roboto"/>
                <a:sym typeface="Roboto"/>
              </a:endParaRPr>
            </a:p>
          </p:txBody>
        </p:sp>
      </p:grpSp>
      <p:grpSp>
        <p:nvGrpSpPr>
          <p:cNvPr id="2834" name="Google Shape;2834;p164"/>
          <p:cNvGrpSpPr/>
          <p:nvPr/>
        </p:nvGrpSpPr>
        <p:grpSpPr>
          <a:xfrm>
            <a:off x="0" y="1189989"/>
            <a:ext cx="3546900" cy="3482836"/>
            <a:chOff x="0" y="1189989"/>
            <a:chExt cx="3546900" cy="3482836"/>
          </a:xfrm>
        </p:grpSpPr>
        <p:sp>
          <p:nvSpPr>
            <p:cNvPr id="2835" name="Google Shape;2835;p164"/>
            <p:cNvSpPr/>
            <p:nvPr/>
          </p:nvSpPr>
          <p:spPr>
            <a:xfrm>
              <a:off x="0" y="1189989"/>
              <a:ext cx="35469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1C232"/>
                  </a:solidFill>
                  <a:latin typeface="Roboto"/>
                  <a:ea typeface="Roboto"/>
                  <a:cs typeface="Roboto"/>
                  <a:sym typeface="Roboto"/>
                </a:rPr>
                <a:t>WEP</a:t>
              </a:r>
              <a:endParaRPr sz="2000">
                <a:solidFill>
                  <a:srgbClr val="F1C232"/>
                </a:solidFill>
                <a:latin typeface="Roboto"/>
                <a:ea typeface="Roboto"/>
                <a:cs typeface="Roboto"/>
                <a:sym typeface="Roboto"/>
              </a:endParaRPr>
            </a:p>
          </p:txBody>
        </p:sp>
        <p:sp>
          <p:nvSpPr>
            <p:cNvPr id="2836" name="Google Shape;2836;p164"/>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First, there was </a:t>
              </a:r>
              <a:r>
                <a:rPr lang="en" sz="1600" b="1">
                  <a:solidFill>
                    <a:schemeClr val="dk1"/>
                  </a:solidFill>
                  <a:latin typeface="Roboto"/>
                  <a:ea typeface="Roboto"/>
                  <a:cs typeface="Roboto"/>
                  <a:sym typeface="Roboto"/>
                </a:rPr>
                <a:t>Wired Equivalent Privacy (WEP)</a:t>
              </a:r>
              <a:r>
                <a:rPr lang="en" sz="1600">
                  <a:solidFill>
                    <a:schemeClr val="dk1"/>
                  </a:solidFill>
                  <a:latin typeface="Roboto"/>
                  <a:ea typeface="Roboto"/>
                  <a:cs typeface="Roboto"/>
                  <a:sym typeface="Roboto"/>
                </a:rPr>
                <a:t>, a security protocol using encryption to provide protection and privacy to wireless traffic.</a:t>
              </a:r>
              <a:endParaRPr sz="1600">
                <a:solidFill>
                  <a:schemeClr val="dk1"/>
                </a:solidFill>
                <a:latin typeface="Roboto"/>
                <a:ea typeface="Roboto"/>
                <a:cs typeface="Roboto"/>
                <a:sym typeface="Roboto"/>
              </a:endParaRPr>
            </a:p>
            <a:p>
              <a:pPr marL="0" lvl="0" indent="0" algn="l" rtl="0">
                <a:lnSpc>
                  <a:spcPct val="115000"/>
                </a:lnSpc>
                <a:spcBef>
                  <a:spcPts val="800"/>
                </a:spcBef>
                <a:spcAft>
                  <a:spcPts val="0"/>
                </a:spcAft>
                <a:buNone/>
              </a:pPr>
              <a:endParaRPr sz="1200">
                <a:latin typeface="Roboto"/>
                <a:ea typeface="Roboto"/>
                <a:cs typeface="Roboto"/>
                <a:sym typeface="Roboto"/>
              </a:endParaRPr>
            </a:p>
          </p:txBody>
        </p:sp>
      </p:grpSp>
      <p:grpSp>
        <p:nvGrpSpPr>
          <p:cNvPr id="2837" name="Google Shape;2837;p164"/>
          <p:cNvGrpSpPr/>
          <p:nvPr/>
        </p:nvGrpSpPr>
        <p:grpSpPr>
          <a:xfrm>
            <a:off x="2944204" y="1189775"/>
            <a:ext cx="3305700" cy="3483050"/>
            <a:chOff x="2944204" y="1189775"/>
            <a:chExt cx="3305700" cy="3483050"/>
          </a:xfrm>
        </p:grpSpPr>
        <p:sp>
          <p:nvSpPr>
            <p:cNvPr id="2838" name="Google Shape;2838;p164"/>
            <p:cNvSpPr/>
            <p:nvPr/>
          </p:nvSpPr>
          <p:spPr>
            <a:xfrm>
              <a:off x="2944204" y="1189775"/>
              <a:ext cx="33057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1C232"/>
                  </a:solidFill>
                  <a:latin typeface="Roboto"/>
                  <a:ea typeface="Roboto"/>
                  <a:cs typeface="Roboto"/>
                  <a:sym typeface="Roboto"/>
                </a:rPr>
                <a:t>WPA</a:t>
              </a:r>
              <a:endParaRPr sz="2000">
                <a:solidFill>
                  <a:srgbClr val="F1C232"/>
                </a:solidFill>
                <a:latin typeface="Roboto"/>
                <a:ea typeface="Roboto"/>
                <a:cs typeface="Roboto"/>
                <a:sym typeface="Roboto"/>
              </a:endParaRPr>
            </a:p>
          </p:txBody>
        </p:sp>
        <p:sp>
          <p:nvSpPr>
            <p:cNvPr id="2839" name="Google Shape;2839;p164"/>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Major vulnerabilities made WEP obsolete, replaced by a more secure, sophisticated protocol called </a:t>
              </a:r>
              <a:r>
                <a:rPr lang="en" sz="1600" b="1">
                  <a:solidFill>
                    <a:schemeClr val="dk1"/>
                  </a:solidFill>
                  <a:latin typeface="Roboto"/>
                  <a:ea typeface="Roboto"/>
                  <a:cs typeface="Roboto"/>
                  <a:sym typeface="Roboto"/>
                </a:rPr>
                <a:t>WiFi Protected Access (WPA)</a:t>
              </a:r>
              <a:r>
                <a:rPr lang="en"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marL="0" lvl="0" indent="0" algn="l" rtl="0">
                <a:lnSpc>
                  <a:spcPct val="115000"/>
                </a:lnSpc>
                <a:spcBef>
                  <a:spcPts val="800"/>
                </a:spcBef>
                <a:spcAft>
                  <a:spcPts val="0"/>
                </a:spcAft>
                <a:buNone/>
              </a:pPr>
              <a:endParaRPr sz="1200">
                <a:latin typeface="Roboto"/>
                <a:ea typeface="Roboto"/>
                <a:cs typeface="Roboto"/>
                <a:sym typeface="Roboto"/>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43"/>
        <p:cNvGrpSpPr/>
        <p:nvPr/>
      </p:nvGrpSpPr>
      <p:grpSpPr>
        <a:xfrm>
          <a:off x="0" y="0"/>
          <a:ext cx="0" cy="0"/>
          <a:chOff x="0" y="0"/>
          <a:chExt cx="0" cy="0"/>
        </a:xfrm>
      </p:grpSpPr>
      <p:pic>
        <p:nvPicPr>
          <p:cNvPr id="2844" name="Google Shape;2844;p165"/>
          <p:cNvPicPr preferRelativeResize="0"/>
          <p:nvPr/>
        </p:nvPicPr>
        <p:blipFill rotWithShape="1">
          <a:blip r:embed="rId3">
            <a:alphaModFix/>
          </a:blip>
          <a:srcRect r="18870"/>
          <a:stretch/>
        </p:blipFill>
        <p:spPr>
          <a:xfrm>
            <a:off x="0" y="0"/>
            <a:ext cx="9144003" cy="5143498"/>
          </a:xfrm>
          <a:prstGeom prst="rect">
            <a:avLst/>
          </a:prstGeom>
          <a:noFill/>
          <a:ln>
            <a:noFill/>
          </a:ln>
        </p:spPr>
      </p:pic>
      <p:sp>
        <p:nvSpPr>
          <p:cNvPr id="2845" name="Google Shape;2845;p165"/>
          <p:cNvSpPr/>
          <p:nvPr/>
        </p:nvSpPr>
        <p:spPr>
          <a:xfrm>
            <a:off x="4535500" y="752675"/>
            <a:ext cx="3953400" cy="3953400"/>
          </a:xfrm>
          <a:prstGeom prst="ellipse">
            <a:avLst/>
          </a:prstGeom>
          <a:solidFill>
            <a:srgbClr val="F1C232">
              <a:alpha val="91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65"/>
          <p:cNvSpPr txBox="1">
            <a:spLocks noGrp="1"/>
          </p:cNvSpPr>
          <p:nvPr>
            <p:ph type="subTitle" idx="1"/>
          </p:nvPr>
        </p:nvSpPr>
        <p:spPr>
          <a:xfrm>
            <a:off x="4253775" y="752675"/>
            <a:ext cx="4516800" cy="3953400"/>
          </a:xfrm>
          <a:prstGeom prst="rect">
            <a:avLst/>
          </a:prstGeom>
        </p:spPr>
        <p:txBody>
          <a:bodyPr spcFirstLastPara="1" wrap="square" lIns="457200" tIns="91425" rIns="45720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a:latin typeface="Roboto Light"/>
                <a:ea typeface="Roboto Light"/>
                <a:cs typeface="Roboto Light"/>
                <a:sym typeface="Roboto Light"/>
              </a:rPr>
              <a:t>In the following demo, we </a:t>
            </a:r>
            <a:endParaRPr>
              <a:latin typeface="Roboto Light"/>
              <a:ea typeface="Roboto Light"/>
              <a:cs typeface="Roboto Light"/>
              <a:sym typeface="Roboto Light"/>
            </a:endParaRPr>
          </a:p>
          <a:p>
            <a:pPr marL="0" lvl="0" indent="0" algn="ctr" rtl="0">
              <a:lnSpc>
                <a:spcPct val="115000"/>
              </a:lnSpc>
              <a:spcBef>
                <a:spcPts val="0"/>
              </a:spcBef>
              <a:spcAft>
                <a:spcPts val="0"/>
              </a:spcAft>
              <a:buClr>
                <a:schemeClr val="dk1"/>
              </a:buClr>
              <a:buSzPts val="1100"/>
              <a:buFont typeface="Arial"/>
              <a:buNone/>
            </a:pPr>
            <a:r>
              <a:rPr lang="en">
                <a:latin typeface="Roboto Light"/>
                <a:ea typeface="Roboto Light"/>
                <a:cs typeface="Roboto Light"/>
                <a:sym typeface="Roboto Light"/>
              </a:rPr>
              <a:t>will use Wireshark to visualize wireless beacon signals, capture BSSID and SSIDs, and </a:t>
            </a:r>
            <a:endParaRPr>
              <a:latin typeface="Roboto Light"/>
              <a:ea typeface="Roboto Light"/>
              <a:cs typeface="Roboto Light"/>
              <a:sym typeface="Roboto Light"/>
            </a:endParaRPr>
          </a:p>
          <a:p>
            <a:pPr marL="0" lvl="0" indent="0" algn="ctr" rtl="0">
              <a:lnSpc>
                <a:spcPct val="115000"/>
              </a:lnSpc>
              <a:spcBef>
                <a:spcPts val="0"/>
              </a:spcBef>
              <a:spcAft>
                <a:spcPts val="0"/>
              </a:spcAft>
              <a:buClr>
                <a:schemeClr val="dk1"/>
              </a:buClr>
              <a:buSzPts val="1100"/>
              <a:buFont typeface="Arial"/>
              <a:buNone/>
            </a:pPr>
            <a:r>
              <a:rPr lang="en">
                <a:latin typeface="Roboto Light"/>
                <a:ea typeface="Roboto Light"/>
                <a:cs typeface="Roboto Light"/>
                <a:sym typeface="Roboto Light"/>
              </a:rPr>
              <a:t>determine which wireless </a:t>
            </a:r>
            <a:endParaRPr>
              <a:latin typeface="Roboto Light"/>
              <a:ea typeface="Roboto Light"/>
              <a:cs typeface="Roboto Light"/>
              <a:sym typeface="Roboto Light"/>
            </a:endParaRPr>
          </a:p>
          <a:p>
            <a:pPr marL="0" lvl="0" indent="0" algn="ctr" rtl="0">
              <a:lnSpc>
                <a:spcPct val="115000"/>
              </a:lnSpc>
              <a:spcBef>
                <a:spcPts val="0"/>
              </a:spcBef>
              <a:spcAft>
                <a:spcPts val="0"/>
              </a:spcAft>
              <a:buClr>
                <a:schemeClr val="dk1"/>
              </a:buClr>
              <a:buSzPts val="1100"/>
              <a:buFont typeface="Arial"/>
              <a:buNone/>
            </a:pPr>
            <a:r>
              <a:rPr lang="en">
                <a:latin typeface="Roboto Light"/>
                <a:ea typeface="Roboto Light"/>
                <a:cs typeface="Roboto Light"/>
                <a:sym typeface="Roboto Light"/>
              </a:rPr>
              <a:t>security protocol is being </a:t>
            </a:r>
            <a:endParaRPr>
              <a:latin typeface="Roboto Light"/>
              <a:ea typeface="Roboto Light"/>
              <a:cs typeface="Roboto Light"/>
              <a:sym typeface="Roboto Light"/>
            </a:endParaRPr>
          </a:p>
          <a:p>
            <a:pPr marL="0" lvl="0" indent="0" algn="ctr" rtl="0">
              <a:lnSpc>
                <a:spcPct val="115000"/>
              </a:lnSpc>
              <a:spcBef>
                <a:spcPts val="0"/>
              </a:spcBef>
              <a:spcAft>
                <a:spcPts val="0"/>
              </a:spcAft>
              <a:buClr>
                <a:schemeClr val="dk1"/>
              </a:buClr>
              <a:buSzPts val="1100"/>
              <a:buFont typeface="Arial"/>
              <a:buNone/>
            </a:pPr>
            <a:r>
              <a:rPr lang="en">
                <a:latin typeface="Roboto Light"/>
                <a:ea typeface="Roboto Light"/>
                <a:cs typeface="Roboto Light"/>
                <a:sym typeface="Roboto Light"/>
              </a:rPr>
              <a:t>used by the WAPs. </a:t>
            </a:r>
            <a:endParaRPr>
              <a:latin typeface="Roboto Light"/>
              <a:ea typeface="Roboto Light"/>
              <a:cs typeface="Roboto Light"/>
              <a:sym typeface="Roboto Light"/>
            </a:endParaRPr>
          </a:p>
        </p:txBody>
      </p:sp>
      <p:sp>
        <p:nvSpPr>
          <p:cNvPr id="2847" name="Google Shape;2847;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57</a:t>
            </a:fld>
            <a:endParaRPr sz="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1"/>
        <p:cNvGrpSpPr/>
        <p:nvPr/>
      </p:nvGrpSpPr>
      <p:grpSpPr>
        <a:xfrm>
          <a:off x="0" y="0"/>
          <a:ext cx="0" cy="0"/>
          <a:chOff x="0" y="0"/>
          <a:chExt cx="0" cy="0"/>
        </a:xfrm>
      </p:grpSpPr>
      <p:sp>
        <p:nvSpPr>
          <p:cNvPr id="2852" name="Google Shape;2852;p16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Clr>
                <a:schemeClr val="dk1"/>
              </a:buClr>
              <a:buSzPts val="1100"/>
              <a:buFont typeface="Arial"/>
              <a:buNone/>
            </a:pPr>
            <a:r>
              <a:rPr lang="en"/>
              <a:t>Visualizing Wireless in Wireshark</a:t>
            </a:r>
            <a:endParaRPr/>
          </a:p>
        </p:txBody>
      </p:sp>
      <p:sp>
        <p:nvSpPr>
          <p:cNvPr id="2853" name="Google Shape;2853;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58</a:t>
            </a:fld>
            <a:endParaRPr sz="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57"/>
        <p:cNvGrpSpPr/>
        <p:nvPr/>
      </p:nvGrpSpPr>
      <p:grpSpPr>
        <a:xfrm>
          <a:off x="0" y="0"/>
          <a:ext cx="0" cy="0"/>
          <a:chOff x="0" y="0"/>
          <a:chExt cx="0" cy="0"/>
        </a:xfrm>
      </p:grpSpPr>
      <p:sp>
        <p:nvSpPr>
          <p:cNvPr id="2858" name="Google Shape;2858;p167"/>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Analyzing Wireless Security</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of a security analyst at Acme Corp.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r>
              <a:rPr lang="en" sz="1800">
                <a:latin typeface="Roboto Light"/>
                <a:ea typeface="Roboto Light"/>
                <a:cs typeface="Roboto Light"/>
                <a:sym typeface="Roboto Light"/>
              </a:rPr>
              <a:t>You will analyze your traffic capture from the Kansas City office, determine which wireless routers are in the office, and the routers’ SSIDs, BSSIDs, and type of security.</a:t>
            </a:r>
            <a:endParaRPr sz="1800">
              <a:latin typeface="Roboto Light"/>
              <a:ea typeface="Roboto Light"/>
              <a:cs typeface="Roboto Light"/>
              <a:sym typeface="Roboto Light"/>
            </a:endParaRPr>
          </a:p>
          <a:p>
            <a:pPr marL="0" lvl="0" indent="0" algn="l" rtl="0">
              <a:spcBef>
                <a:spcPts val="800"/>
              </a:spcBef>
              <a:spcAft>
                <a:spcPts val="0"/>
              </a:spcAft>
              <a:buNone/>
            </a:pPr>
            <a:endParaRPr sz="1800">
              <a:latin typeface="Roboto Light"/>
              <a:ea typeface="Roboto Light"/>
              <a:cs typeface="Roboto Light"/>
              <a:sym typeface="Roboto Light"/>
            </a:endParaRPr>
          </a:p>
        </p:txBody>
      </p:sp>
      <p:sp>
        <p:nvSpPr>
          <p:cNvPr id="2859" name="Google Shape;2859;p16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860" name="Google Shape;2860;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pic>
        <p:nvPicPr>
          <p:cNvPr id="2124" name="Google Shape;2124;p11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25" name="Google Shape;2125;p114"/>
          <p:cNvSpPr/>
          <p:nvPr/>
        </p:nvSpPr>
        <p:spPr>
          <a:xfrm rot="10800000">
            <a:off x="8227" y="3484836"/>
            <a:ext cx="9118548" cy="1658664"/>
          </a:xfrm>
          <a:prstGeom prst="flowChartDocumen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6" name="Google Shape;2126;p114"/>
          <p:cNvPicPr preferRelativeResize="0"/>
          <p:nvPr/>
        </p:nvPicPr>
        <p:blipFill rotWithShape="1">
          <a:blip r:embed="rId4">
            <a:alphaModFix/>
          </a:blip>
          <a:srcRect t="27954" b="22045"/>
          <a:stretch/>
        </p:blipFill>
        <p:spPr>
          <a:xfrm>
            <a:off x="-60950" y="1621600"/>
            <a:ext cx="9144000" cy="2571750"/>
          </a:xfrm>
          <a:prstGeom prst="rect">
            <a:avLst/>
          </a:prstGeom>
          <a:noFill/>
          <a:ln>
            <a:noFill/>
          </a:ln>
        </p:spPr>
      </p:pic>
      <p:sp>
        <p:nvSpPr>
          <p:cNvPr id="2127" name="Google Shape;212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Dynamic Host Configuration Protocol (DHCP)</a:t>
            </a:r>
            <a:endParaRPr>
              <a:solidFill>
                <a:srgbClr val="FFFFFF"/>
              </a:solidFill>
            </a:endParaRPr>
          </a:p>
        </p:txBody>
      </p:sp>
      <p:sp>
        <p:nvSpPr>
          <p:cNvPr id="2128" name="Google Shape;2128;p114"/>
          <p:cNvSpPr txBox="1">
            <a:spLocks noGrp="1"/>
          </p:cNvSpPr>
          <p:nvPr>
            <p:ph type="subTitle" idx="1"/>
          </p:nvPr>
        </p:nvSpPr>
        <p:spPr>
          <a:xfrm>
            <a:off x="0" y="675975"/>
            <a:ext cx="7169400" cy="1867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For a computer on a LAN to connect to a webpage, it first needs to be assigned a private IP Address. </a:t>
            </a:r>
            <a:endParaRPr>
              <a:solidFill>
                <a:srgbClr val="FFFFFF"/>
              </a:solidFill>
            </a:endParaRPr>
          </a:p>
          <a:p>
            <a:pPr marL="0" lvl="0" indent="0" algn="l" rtl="0">
              <a:spcBef>
                <a:spcPts val="800"/>
              </a:spcBef>
              <a:spcAft>
                <a:spcPts val="0"/>
              </a:spcAft>
              <a:buClr>
                <a:schemeClr val="dk1"/>
              </a:buClr>
              <a:buSzPts val="1100"/>
              <a:buFont typeface="Arial"/>
              <a:buNone/>
            </a:pPr>
            <a:r>
              <a:rPr lang="en">
                <a:solidFill>
                  <a:srgbClr val="FFFFFF"/>
                </a:solidFill>
              </a:rPr>
              <a:t>The </a:t>
            </a:r>
            <a:r>
              <a:rPr lang="en" b="1">
                <a:solidFill>
                  <a:srgbClr val="FFFFFF"/>
                </a:solidFill>
              </a:rPr>
              <a:t>Dynamic Host Configuration Protocol (DHCP)</a:t>
            </a:r>
            <a:r>
              <a:rPr lang="en">
                <a:solidFill>
                  <a:srgbClr val="FFFFFF"/>
                </a:solidFill>
              </a:rPr>
              <a:t> is a client-server based protocol on your local network  responsible for managing and providing these IPs. </a:t>
            </a:r>
            <a:endParaRPr>
              <a:solidFill>
                <a:srgbClr val="FFFFFF"/>
              </a:solidFill>
            </a:endParaRPr>
          </a:p>
        </p:txBody>
      </p:sp>
      <p:sp>
        <p:nvSpPr>
          <p:cNvPr id="2129" name="Google Shape;2129;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a:t>
            </a:fld>
            <a:endParaRPr sz="600">
              <a:solidFill>
                <a:srgbClr val="FFFFFF"/>
              </a:solidFill>
            </a:endParaRPr>
          </a:p>
        </p:txBody>
      </p:sp>
      <p:sp>
        <p:nvSpPr>
          <p:cNvPr id="2130" name="Google Shape;2130;p114"/>
          <p:cNvSpPr/>
          <p:nvPr/>
        </p:nvSpPr>
        <p:spPr>
          <a:xfrm rot="10800000">
            <a:off x="5143775" y="2990425"/>
            <a:ext cx="1363500" cy="374700"/>
          </a:xfrm>
          <a:prstGeom prst="rightArrow">
            <a:avLst>
              <a:gd name="adj1" fmla="val 50000"/>
              <a:gd name="adj2" fmla="val 50000"/>
            </a:avLst>
          </a:prstGeom>
          <a:solidFill>
            <a:srgbClr val="8FD2F7">
              <a:alpha val="93850"/>
            </a:srgbClr>
          </a:solidFill>
          <a:ln w="19050"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14"/>
          <p:cNvSpPr/>
          <p:nvPr/>
        </p:nvSpPr>
        <p:spPr>
          <a:xfrm rot="10800000">
            <a:off x="2576000" y="2990425"/>
            <a:ext cx="1363500" cy="374700"/>
          </a:xfrm>
          <a:prstGeom prst="rightArrow">
            <a:avLst>
              <a:gd name="adj1" fmla="val 50000"/>
              <a:gd name="adj2" fmla="val 50000"/>
            </a:avLst>
          </a:prstGeom>
          <a:solidFill>
            <a:srgbClr val="8FD2F7">
              <a:alpha val="93850"/>
            </a:srgbClr>
          </a:solidFill>
          <a:ln w="19050"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2" name="Google Shape;2132;p114"/>
          <p:cNvCxnSpPr/>
          <p:nvPr/>
        </p:nvCxnSpPr>
        <p:spPr>
          <a:xfrm>
            <a:off x="274375" y="640080"/>
            <a:ext cx="8595600" cy="10200"/>
          </a:xfrm>
          <a:prstGeom prst="straightConnector1">
            <a:avLst/>
          </a:prstGeom>
          <a:noFill/>
          <a:ln w="9525" cap="flat" cmpd="sng">
            <a:solidFill>
              <a:srgbClr val="B7B7B7"/>
            </a:solidFill>
            <a:prstDash val="solid"/>
            <a:round/>
            <a:headEnd type="none" w="med" len="med"/>
            <a:tailEnd type="none" w="med" len="med"/>
          </a:ln>
        </p:spPr>
      </p:cxnSp>
      <p:cxnSp>
        <p:nvCxnSpPr>
          <p:cNvPr id="2133" name="Google Shape;2133;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4" name="Google Shape;2134;p114"/>
          <p:cNvSpPr/>
          <p:nvPr/>
        </p:nvSpPr>
        <p:spPr>
          <a:xfrm>
            <a:off x="2576000" y="3748000"/>
            <a:ext cx="1363500" cy="374700"/>
          </a:xfrm>
          <a:prstGeom prst="rightArrow">
            <a:avLst>
              <a:gd name="adj1" fmla="val 50000"/>
              <a:gd name="adj2" fmla="val 50000"/>
            </a:avLst>
          </a:prstGeom>
          <a:solidFill>
            <a:srgbClr val="8FD2F7">
              <a:alpha val="93850"/>
            </a:srgbClr>
          </a:solidFill>
          <a:ln w="19050"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14"/>
          <p:cNvSpPr/>
          <p:nvPr/>
        </p:nvSpPr>
        <p:spPr>
          <a:xfrm>
            <a:off x="5143775" y="3748000"/>
            <a:ext cx="1363500" cy="374700"/>
          </a:xfrm>
          <a:prstGeom prst="rightArrow">
            <a:avLst>
              <a:gd name="adj1" fmla="val 50000"/>
              <a:gd name="adj2" fmla="val 50000"/>
            </a:avLst>
          </a:prstGeom>
          <a:solidFill>
            <a:srgbClr val="8FD2F7">
              <a:alpha val="93850"/>
            </a:srgbClr>
          </a:solidFill>
          <a:ln w="19050"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14"/>
          <p:cNvSpPr txBox="1"/>
          <p:nvPr/>
        </p:nvSpPr>
        <p:spPr>
          <a:xfrm>
            <a:off x="988550" y="4067775"/>
            <a:ext cx="1314000" cy="6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LAN</a:t>
            </a:r>
            <a:endParaRPr sz="1600">
              <a:latin typeface="Roboto Medium"/>
              <a:ea typeface="Roboto Medium"/>
              <a:cs typeface="Roboto Medium"/>
              <a:sym typeface="Roboto Medium"/>
            </a:endParaRPr>
          </a:p>
        </p:txBody>
      </p:sp>
      <p:sp>
        <p:nvSpPr>
          <p:cNvPr id="2137" name="Google Shape;2137;p114"/>
          <p:cNvSpPr txBox="1"/>
          <p:nvPr/>
        </p:nvSpPr>
        <p:spPr>
          <a:xfrm>
            <a:off x="6887900" y="4067775"/>
            <a:ext cx="1314000" cy="60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Roboto Medium"/>
                <a:ea typeface="Roboto Medium"/>
                <a:cs typeface="Roboto Medium"/>
                <a:sym typeface="Roboto Medium"/>
              </a:rPr>
              <a:t>WAN</a:t>
            </a:r>
            <a:endParaRPr sz="1600">
              <a:latin typeface="Roboto Medium"/>
              <a:ea typeface="Roboto Medium"/>
              <a:cs typeface="Roboto Medium"/>
              <a:sym typeface="Roboto Medium"/>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64"/>
        <p:cNvGrpSpPr/>
        <p:nvPr/>
      </p:nvGrpSpPr>
      <p:grpSpPr>
        <a:xfrm>
          <a:off x="0" y="0"/>
          <a:ext cx="0" cy="0"/>
          <a:chOff x="0" y="0"/>
          <a:chExt cx="0" cy="0"/>
        </a:xfrm>
      </p:grpSpPr>
      <p:sp>
        <p:nvSpPr>
          <p:cNvPr id="2865" name="Google Shape;2865;p168"/>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866" name="Google Shape;2866;p168"/>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Google Shape;2871;p16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Wireless Attacks</a:t>
            </a:r>
            <a:endParaRPr/>
          </a:p>
        </p:txBody>
      </p:sp>
      <p:sp>
        <p:nvSpPr>
          <p:cNvPr id="2872" name="Google Shape;2872;p1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61</a:t>
            </a:fld>
            <a:endParaRPr sz="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62</a:t>
            </a:fld>
            <a:endParaRPr sz="600"/>
          </a:p>
        </p:txBody>
      </p:sp>
      <p:sp>
        <p:nvSpPr>
          <p:cNvPr id="2878" name="Google Shape;2878;p170"/>
          <p:cNvSpPr txBox="1">
            <a:spLocks noGrp="1"/>
          </p:cNvSpPr>
          <p:nvPr>
            <p:ph type="title"/>
          </p:nvPr>
        </p:nvSpPr>
        <p:spPr>
          <a:xfrm>
            <a:off x="237100" y="1563750"/>
            <a:ext cx="8595300" cy="1588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3000">
                <a:latin typeface="Roboto Light"/>
                <a:ea typeface="Roboto Light"/>
                <a:cs typeface="Roboto Light"/>
                <a:sym typeface="Roboto Light"/>
              </a:rPr>
              <a:t>In the following walkthrough,</a:t>
            </a:r>
            <a:br>
              <a:rPr lang="en" sz="3000">
                <a:latin typeface="Roboto Light"/>
                <a:ea typeface="Roboto Light"/>
                <a:cs typeface="Roboto Light"/>
                <a:sym typeface="Roboto Light"/>
              </a:rPr>
            </a:br>
            <a:r>
              <a:rPr lang="en" sz="3000">
                <a:latin typeface="Roboto Light"/>
                <a:ea typeface="Roboto Light"/>
                <a:cs typeface="Roboto Light"/>
                <a:sym typeface="Roboto Light"/>
              </a:rPr>
              <a:t>we will demonstrate how to use </a:t>
            </a:r>
            <a:r>
              <a:rPr lang="en" sz="3000">
                <a:solidFill>
                  <a:schemeClr val="dk1"/>
                </a:solidFill>
                <a:latin typeface="Roboto Light"/>
                <a:ea typeface="Roboto Light"/>
                <a:cs typeface="Roboto Light"/>
                <a:sym typeface="Roboto Light"/>
              </a:rPr>
              <a:t>a tool </a:t>
            </a:r>
            <a:endParaRPr sz="3000">
              <a:solidFill>
                <a:schemeClr val="dk1"/>
              </a:solidFill>
              <a:latin typeface="Roboto Light"/>
              <a:ea typeface="Roboto Light"/>
              <a:cs typeface="Roboto Light"/>
              <a:sym typeface="Roboto Light"/>
            </a:endParaRPr>
          </a:p>
          <a:p>
            <a:pPr marL="0" lvl="0" indent="0" algn="ctr" rtl="0">
              <a:lnSpc>
                <a:spcPct val="115000"/>
              </a:lnSpc>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called </a:t>
            </a:r>
            <a:r>
              <a:rPr lang="en" sz="3000" b="1">
                <a:solidFill>
                  <a:schemeClr val="dk1"/>
                </a:solidFill>
                <a:latin typeface="Roboto"/>
                <a:ea typeface="Roboto"/>
                <a:cs typeface="Roboto"/>
                <a:sym typeface="Roboto"/>
              </a:rPr>
              <a:t>Aircrack-ng</a:t>
            </a:r>
            <a:r>
              <a:rPr lang="en" sz="3000">
                <a:solidFill>
                  <a:schemeClr val="dk1"/>
                </a:solidFill>
                <a:latin typeface="Roboto Light"/>
                <a:ea typeface="Roboto Light"/>
                <a:cs typeface="Roboto Light"/>
                <a:sym typeface="Roboto Light"/>
              </a:rPr>
              <a:t> to </a:t>
            </a:r>
            <a:r>
              <a:rPr lang="en" sz="3000">
                <a:latin typeface="Roboto Light"/>
                <a:ea typeface="Roboto Light"/>
                <a:cs typeface="Roboto Light"/>
                <a:sym typeface="Roboto Light"/>
              </a:rPr>
              <a:t>decrypt </a:t>
            </a:r>
            <a:br>
              <a:rPr lang="en" sz="3000">
                <a:latin typeface="Roboto Light"/>
                <a:ea typeface="Roboto Light"/>
                <a:cs typeface="Roboto Light"/>
                <a:sym typeface="Roboto Light"/>
              </a:rPr>
            </a:br>
            <a:r>
              <a:rPr lang="en" sz="3000">
                <a:latin typeface="Roboto Light"/>
                <a:ea typeface="Roboto Light"/>
                <a:cs typeface="Roboto Light"/>
                <a:sym typeface="Roboto Light"/>
              </a:rPr>
              <a:t>WEP-encrypted wireless traffic.</a:t>
            </a:r>
            <a:endParaRPr sz="3000">
              <a:latin typeface="Roboto Light"/>
              <a:ea typeface="Roboto Light"/>
              <a:cs typeface="Roboto Light"/>
              <a:sym typeface="Roboto Light"/>
            </a:endParaRPr>
          </a:p>
          <a:p>
            <a:pPr marL="0" lvl="0" indent="0" algn="l" rtl="0">
              <a:spcBef>
                <a:spcPts val="0"/>
              </a:spcBef>
              <a:spcAft>
                <a:spcPts val="0"/>
              </a:spcAft>
              <a:buNone/>
            </a:pPr>
            <a:endParaRPr sz="3000">
              <a:latin typeface="Roboto Light"/>
              <a:ea typeface="Roboto Light"/>
              <a:cs typeface="Roboto Light"/>
              <a:sym typeface="Roboto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82"/>
        <p:cNvGrpSpPr/>
        <p:nvPr/>
      </p:nvGrpSpPr>
      <p:grpSpPr>
        <a:xfrm>
          <a:off x="0" y="0"/>
          <a:ext cx="0" cy="0"/>
          <a:chOff x="0" y="0"/>
          <a:chExt cx="0" cy="0"/>
        </a:xfrm>
      </p:grpSpPr>
      <p:sp>
        <p:nvSpPr>
          <p:cNvPr id="2883" name="Google Shape;2883;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63</a:t>
            </a:fld>
            <a:endParaRPr sz="600"/>
          </a:p>
        </p:txBody>
      </p:sp>
      <p:sp>
        <p:nvSpPr>
          <p:cNvPr id="2884" name="Google Shape;2884;p17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Decrypting with Aircrack-ng</a:t>
            </a:r>
            <a:endParaRPr>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585769"/>
        </a:solidFill>
        <a:effectLst/>
      </p:bgPr>
    </p:bg>
    <p:spTree>
      <p:nvGrpSpPr>
        <p:cNvPr id="1" name="Shape 2888"/>
        <p:cNvGrpSpPr/>
        <p:nvPr/>
      </p:nvGrpSpPr>
      <p:grpSpPr>
        <a:xfrm>
          <a:off x="0" y="0"/>
          <a:ext cx="0" cy="0"/>
          <a:chOff x="0" y="0"/>
          <a:chExt cx="0" cy="0"/>
        </a:xfrm>
      </p:grpSpPr>
      <p:pic>
        <p:nvPicPr>
          <p:cNvPr id="2889" name="Google Shape;2889;p172"/>
          <p:cNvPicPr preferRelativeResize="0"/>
          <p:nvPr/>
        </p:nvPicPr>
        <p:blipFill rotWithShape="1">
          <a:blip r:embed="rId3">
            <a:alphaModFix/>
          </a:blip>
          <a:srcRect l="1379" t="-1435" r="2798" b="37911"/>
          <a:stretch/>
        </p:blipFill>
        <p:spPr>
          <a:xfrm>
            <a:off x="-12300" y="585100"/>
            <a:ext cx="9168600" cy="4558400"/>
          </a:xfrm>
          <a:prstGeom prst="rect">
            <a:avLst/>
          </a:prstGeom>
          <a:noFill/>
          <a:ln>
            <a:noFill/>
          </a:ln>
        </p:spPr>
      </p:pic>
      <p:sp>
        <p:nvSpPr>
          <p:cNvPr id="2890" name="Google Shape;2890;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Cybercriminal Tactics</a:t>
            </a:r>
            <a:endParaRPr>
              <a:solidFill>
                <a:srgbClr val="FFFFFF"/>
              </a:solidFill>
            </a:endParaRPr>
          </a:p>
        </p:txBody>
      </p:sp>
      <p:sp>
        <p:nvSpPr>
          <p:cNvPr id="2891" name="Google Shape;2891;p1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solidFill>
                  <a:srgbClr val="FFFFFF"/>
                </a:solidFill>
              </a:rPr>
              <a:t>How cyber criminals can find weak wireless security routers that are available for exploit:</a:t>
            </a:r>
            <a:endParaRPr sz="1600">
              <a:solidFill>
                <a:srgbClr val="FFFFFF"/>
              </a:solidFill>
            </a:endParaRPr>
          </a:p>
        </p:txBody>
      </p:sp>
      <p:sp>
        <p:nvSpPr>
          <p:cNvPr id="2892" name="Google Shape;2892;p1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64</a:t>
            </a:fld>
            <a:endParaRPr sz="600">
              <a:solidFill>
                <a:srgbClr val="FFFFFF"/>
              </a:solidFill>
            </a:endParaRPr>
          </a:p>
        </p:txBody>
      </p:sp>
      <p:sp>
        <p:nvSpPr>
          <p:cNvPr id="2893" name="Google Shape;2893;p172"/>
          <p:cNvSpPr/>
          <p:nvPr/>
        </p:nvSpPr>
        <p:spPr>
          <a:xfrm>
            <a:off x="1360071" y="1147850"/>
            <a:ext cx="57072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72"/>
          <p:cNvSpPr txBox="1">
            <a:spLocks noGrp="1"/>
          </p:cNvSpPr>
          <p:nvPr>
            <p:ph type="subTitle" idx="1"/>
          </p:nvPr>
        </p:nvSpPr>
        <p:spPr>
          <a:xfrm>
            <a:off x="25" y="1163850"/>
            <a:ext cx="7465500" cy="6213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b="1" dirty="0">
                <a:solidFill>
                  <a:schemeClr val="dk1"/>
                </a:solidFill>
                <a:latin typeface="Roboto"/>
                <a:ea typeface="Roboto"/>
                <a:cs typeface="Roboto"/>
                <a:sym typeface="Roboto"/>
              </a:rPr>
              <a:t>Wardriving</a:t>
            </a:r>
            <a:r>
              <a:rPr lang="en" sz="1400" dirty="0">
                <a:solidFill>
                  <a:schemeClr val="dk1"/>
                </a:solidFill>
                <a:latin typeface="Roboto"/>
                <a:ea typeface="Roboto"/>
                <a:cs typeface="Roboto"/>
                <a:sym typeface="Roboto"/>
              </a:rPr>
              <a:t>: Driving around an area with a computer and a wireless antenna to find wireless LANs that may be vulnerable.</a:t>
            </a:r>
            <a:endParaRPr sz="1400" dirty="0"/>
          </a:p>
        </p:txBody>
      </p:sp>
      <p:sp>
        <p:nvSpPr>
          <p:cNvPr id="2895" name="Google Shape;2895;p172"/>
          <p:cNvSpPr/>
          <p:nvPr/>
        </p:nvSpPr>
        <p:spPr>
          <a:xfrm>
            <a:off x="1352550" y="1850144"/>
            <a:ext cx="57072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72"/>
          <p:cNvSpPr/>
          <p:nvPr/>
        </p:nvSpPr>
        <p:spPr>
          <a:xfrm>
            <a:off x="1352550" y="2540454"/>
            <a:ext cx="57072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72"/>
          <p:cNvSpPr txBox="1">
            <a:spLocks noGrp="1"/>
          </p:cNvSpPr>
          <p:nvPr>
            <p:ph type="subTitle" idx="2"/>
          </p:nvPr>
        </p:nvSpPr>
        <p:spPr>
          <a:xfrm>
            <a:off x="-12175" y="1858225"/>
            <a:ext cx="74655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b="1" dirty="0">
                <a:solidFill>
                  <a:schemeClr val="dk1"/>
                </a:solidFill>
                <a:latin typeface="Roboto"/>
                <a:ea typeface="Roboto"/>
                <a:cs typeface="Roboto"/>
                <a:sym typeface="Roboto"/>
              </a:rPr>
              <a:t>Warchalking</a:t>
            </a:r>
            <a:r>
              <a:rPr lang="en" sz="1400" dirty="0">
                <a:solidFill>
                  <a:schemeClr val="dk1"/>
                </a:solidFill>
                <a:latin typeface="Roboto"/>
                <a:ea typeface="Roboto"/>
                <a:cs typeface="Roboto"/>
                <a:sym typeface="Roboto"/>
              </a:rPr>
              <a:t>: Marking locations with chalk so sites can be exploited these access points at a later time.</a:t>
            </a:r>
            <a:endParaRPr sz="1400" dirty="0"/>
          </a:p>
        </p:txBody>
      </p:sp>
      <p:sp>
        <p:nvSpPr>
          <p:cNvPr id="2898" name="Google Shape;2898;p172"/>
          <p:cNvSpPr txBox="1">
            <a:spLocks noGrp="1"/>
          </p:cNvSpPr>
          <p:nvPr>
            <p:ph type="subTitle" idx="3"/>
          </p:nvPr>
        </p:nvSpPr>
        <p:spPr>
          <a:xfrm>
            <a:off x="100" y="2542975"/>
            <a:ext cx="71181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Warflying:</a:t>
            </a:r>
            <a:r>
              <a:rPr lang="en">
                <a:solidFill>
                  <a:schemeClr val="dk1"/>
                </a:solidFill>
                <a:latin typeface="Roboto"/>
                <a:ea typeface="Roboto"/>
                <a:cs typeface="Roboto"/>
                <a:sym typeface="Roboto"/>
              </a:rPr>
              <a:t> Using drones to find vulnerable access points.</a:t>
            </a:r>
            <a:endParaRPr/>
          </a:p>
        </p:txBody>
      </p:sp>
      <p:pic>
        <p:nvPicPr>
          <p:cNvPr id="2899" name="Google Shape;2899;p172"/>
          <p:cNvPicPr preferRelativeResize="0"/>
          <p:nvPr/>
        </p:nvPicPr>
        <p:blipFill rotWithShape="1">
          <a:blip r:embed="rId4">
            <a:alphaModFix/>
          </a:blip>
          <a:srcRect t="1774" b="1765"/>
          <a:stretch/>
        </p:blipFill>
        <p:spPr>
          <a:xfrm>
            <a:off x="429768" y="1161636"/>
            <a:ext cx="785567" cy="606900"/>
          </a:xfrm>
          <a:prstGeom prst="rect">
            <a:avLst/>
          </a:prstGeom>
          <a:noFill/>
          <a:ln>
            <a:noFill/>
          </a:ln>
        </p:spPr>
      </p:pic>
      <p:pic>
        <p:nvPicPr>
          <p:cNvPr id="2900" name="Google Shape;2900;p172"/>
          <p:cNvPicPr preferRelativeResize="0"/>
          <p:nvPr/>
        </p:nvPicPr>
        <p:blipFill rotWithShape="1">
          <a:blip r:embed="rId4">
            <a:alphaModFix/>
          </a:blip>
          <a:srcRect t="1774" b="1765"/>
          <a:stretch/>
        </p:blipFill>
        <p:spPr>
          <a:xfrm>
            <a:off x="429768" y="1857948"/>
            <a:ext cx="785566" cy="606900"/>
          </a:xfrm>
          <a:prstGeom prst="rect">
            <a:avLst/>
          </a:prstGeom>
          <a:noFill/>
          <a:ln>
            <a:noFill/>
          </a:ln>
        </p:spPr>
      </p:pic>
      <p:pic>
        <p:nvPicPr>
          <p:cNvPr id="2901" name="Google Shape;2901;p172"/>
          <p:cNvPicPr preferRelativeResize="0"/>
          <p:nvPr/>
        </p:nvPicPr>
        <p:blipFill rotWithShape="1">
          <a:blip r:embed="rId4">
            <a:alphaModFix/>
          </a:blip>
          <a:srcRect t="1774" b="1765"/>
          <a:stretch/>
        </p:blipFill>
        <p:spPr>
          <a:xfrm>
            <a:off x="429768" y="2548848"/>
            <a:ext cx="785566" cy="606900"/>
          </a:xfrm>
          <a:prstGeom prst="rect">
            <a:avLst/>
          </a:prstGeom>
          <a:noFill/>
          <a:ln>
            <a:noFill/>
          </a:ln>
        </p:spPr>
      </p:pic>
      <p:sp>
        <p:nvSpPr>
          <p:cNvPr id="2902" name="Google Shape;2902;p172"/>
          <p:cNvSpPr/>
          <p:nvPr/>
        </p:nvSpPr>
        <p:spPr>
          <a:xfrm>
            <a:off x="7196975" y="1276875"/>
            <a:ext cx="1783800" cy="743700"/>
          </a:xfrm>
          <a:prstGeom prst="wedgeRoundRectCallout">
            <a:avLst>
              <a:gd name="adj1" fmla="val -44845"/>
              <a:gd name="adj2" fmla="val 71843"/>
              <a:gd name="adj3" fmla="val 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Look up: </a:t>
            </a:r>
            <a:r>
              <a:rPr lang="en" sz="1300" i="1">
                <a:solidFill>
                  <a:schemeClr val="dk1"/>
                </a:solidFill>
                <a:latin typeface="Roboto"/>
                <a:ea typeface="Roboto"/>
                <a:cs typeface="Roboto"/>
                <a:sym typeface="Roboto"/>
              </a:rPr>
              <a:t>warchalking symbols</a:t>
            </a:r>
            <a:endParaRPr sz="1300" i="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06"/>
        <p:cNvGrpSpPr/>
        <p:nvPr/>
      </p:nvGrpSpPr>
      <p:grpSpPr>
        <a:xfrm>
          <a:off x="0" y="0"/>
          <a:ext cx="0" cy="0"/>
          <a:chOff x="0" y="0"/>
          <a:chExt cx="0" cy="0"/>
        </a:xfrm>
      </p:grpSpPr>
      <p:pic>
        <p:nvPicPr>
          <p:cNvPr id="2907" name="Google Shape;2907;p173"/>
          <p:cNvPicPr preferRelativeResize="0"/>
          <p:nvPr/>
        </p:nvPicPr>
        <p:blipFill>
          <a:blip r:embed="rId3">
            <a:alphaModFix amt="86000"/>
          </a:blip>
          <a:stretch>
            <a:fillRect/>
          </a:stretch>
        </p:blipFill>
        <p:spPr>
          <a:xfrm>
            <a:off x="0" y="0"/>
            <a:ext cx="9144000" cy="5143500"/>
          </a:xfrm>
          <a:prstGeom prst="rect">
            <a:avLst/>
          </a:prstGeom>
          <a:noFill/>
          <a:ln>
            <a:noFill/>
          </a:ln>
        </p:spPr>
      </p:pic>
      <p:pic>
        <p:nvPicPr>
          <p:cNvPr id="2908" name="Google Shape;2908;p173"/>
          <p:cNvPicPr preferRelativeResize="0"/>
          <p:nvPr/>
        </p:nvPicPr>
        <p:blipFill rotWithShape="1">
          <a:blip r:embed="rId4">
            <a:alphaModFix/>
          </a:blip>
          <a:srcRect b="27001"/>
          <a:stretch/>
        </p:blipFill>
        <p:spPr>
          <a:xfrm>
            <a:off x="0" y="0"/>
            <a:ext cx="9144000" cy="4641700"/>
          </a:xfrm>
          <a:prstGeom prst="rect">
            <a:avLst/>
          </a:prstGeom>
          <a:noFill/>
          <a:ln>
            <a:noFill/>
          </a:ln>
        </p:spPr>
      </p:pic>
      <p:pic>
        <p:nvPicPr>
          <p:cNvPr id="2909" name="Google Shape;2909;p173"/>
          <p:cNvPicPr preferRelativeResize="0"/>
          <p:nvPr/>
        </p:nvPicPr>
        <p:blipFill rotWithShape="1">
          <a:blip r:embed="rId5">
            <a:alphaModFix/>
          </a:blip>
          <a:srcRect t="38233"/>
          <a:stretch/>
        </p:blipFill>
        <p:spPr>
          <a:xfrm>
            <a:off x="152525" y="1966600"/>
            <a:ext cx="9144000" cy="3176901"/>
          </a:xfrm>
          <a:prstGeom prst="rect">
            <a:avLst/>
          </a:prstGeom>
          <a:noFill/>
          <a:ln>
            <a:noFill/>
          </a:ln>
        </p:spPr>
      </p:pic>
      <p:sp>
        <p:nvSpPr>
          <p:cNvPr id="2910" name="Google Shape;2910;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Cybercriminal Tactics</a:t>
            </a:r>
            <a:endParaRPr/>
          </a:p>
        </p:txBody>
      </p:sp>
      <p:sp>
        <p:nvSpPr>
          <p:cNvPr id="2911" name="Google Shape;2911;p173"/>
          <p:cNvSpPr txBox="1">
            <a:spLocks noGrp="1"/>
          </p:cNvSpPr>
          <p:nvPr>
            <p:ph type="body" idx="3"/>
          </p:nvPr>
        </p:nvSpPr>
        <p:spPr>
          <a:xfrm>
            <a:off x="175" y="763400"/>
            <a:ext cx="8278800" cy="1117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t>Cybercriminals can also create a fake WAP called an </a:t>
            </a:r>
            <a:r>
              <a:rPr lang="en" sz="1800" b="1"/>
              <a:t>evil twin</a:t>
            </a:r>
            <a:r>
              <a:rPr lang="en" sz="1800"/>
              <a:t>:</a:t>
            </a:r>
            <a:endParaRPr sz="1800"/>
          </a:p>
          <a:p>
            <a:pPr marL="0" lvl="0" indent="0" algn="l" rtl="0">
              <a:lnSpc>
                <a:spcPct val="115000"/>
              </a:lnSpc>
              <a:spcBef>
                <a:spcPts val="800"/>
              </a:spcBef>
              <a:spcAft>
                <a:spcPts val="0"/>
              </a:spcAft>
              <a:buNone/>
            </a:pPr>
            <a:r>
              <a:rPr lang="en" sz="1800"/>
              <a:t>When using an evil twin, an attacker can make a fake SSID to trick unsuspecting users into connect to the attacker's wireless access point.</a:t>
            </a:r>
            <a:endParaRPr sz="1800"/>
          </a:p>
          <a:p>
            <a:pPr marL="0" lvl="0" indent="0" algn="l" rtl="0">
              <a:spcBef>
                <a:spcPts val="800"/>
              </a:spcBef>
              <a:spcAft>
                <a:spcPts val="800"/>
              </a:spcAft>
              <a:buClr>
                <a:schemeClr val="dk1"/>
              </a:buClr>
              <a:buSzPts val="1100"/>
              <a:buFont typeface="Arial"/>
              <a:buNone/>
            </a:pPr>
            <a:endParaRPr sz="1800"/>
          </a:p>
        </p:txBody>
      </p:sp>
      <p:sp>
        <p:nvSpPr>
          <p:cNvPr id="2912" name="Google Shape;2912;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65</a:t>
            </a:fld>
            <a:endParaRPr sz="600">
              <a:solidFill>
                <a:srgbClr val="FFFFFF"/>
              </a:solidFill>
            </a:endParaRPr>
          </a:p>
        </p:txBody>
      </p:sp>
      <p:cxnSp>
        <p:nvCxnSpPr>
          <p:cNvPr id="2913" name="Google Shape;2913;p1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914" name="Google Shape;2914;p1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5" name="Google Shape;2915;p173"/>
          <p:cNvSpPr/>
          <p:nvPr/>
        </p:nvSpPr>
        <p:spPr>
          <a:xfrm>
            <a:off x="4324875" y="2183025"/>
            <a:ext cx="1771200" cy="837600"/>
          </a:xfrm>
          <a:prstGeom prst="wedgeRoundRectCallout">
            <a:avLst>
              <a:gd name="adj1" fmla="val -37808"/>
              <a:gd name="adj2" fmla="val 86052"/>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Starbucks-Wifi</a:t>
            </a:r>
            <a:endParaRPr>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FreeWiFi-2G</a:t>
            </a:r>
            <a:r>
              <a:rPr lang="en">
                <a:latin typeface="Roboto"/>
                <a:ea typeface="Roboto"/>
                <a:cs typeface="Roboto"/>
                <a:sym typeface="Roboto"/>
              </a:rPr>
              <a:t>i</a:t>
            </a:r>
            <a:endParaRPr>
              <a:latin typeface="Roboto"/>
              <a:ea typeface="Roboto"/>
              <a:cs typeface="Roboto"/>
              <a:sym typeface="Robo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9"/>
        <p:cNvGrpSpPr/>
        <p:nvPr/>
      </p:nvGrpSpPr>
      <p:grpSpPr>
        <a:xfrm>
          <a:off x="0" y="0"/>
          <a:ext cx="0" cy="0"/>
          <a:chOff x="0" y="0"/>
          <a:chExt cx="0" cy="0"/>
        </a:xfrm>
      </p:grpSpPr>
      <p:sp>
        <p:nvSpPr>
          <p:cNvPr id="2920" name="Google Shape;2920;p17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Wireless Attacks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of a security analyst at Acme Corp.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800"/>
              </a:spcAft>
              <a:buClr>
                <a:schemeClr val="dk1"/>
              </a:buClr>
              <a:buSzPts val="1100"/>
              <a:buFont typeface="Arial"/>
              <a:buNone/>
            </a:pPr>
            <a:r>
              <a:rPr lang="en" sz="1800">
                <a:solidFill>
                  <a:schemeClr val="dk1"/>
                </a:solidFill>
                <a:latin typeface="Roboto Light"/>
                <a:ea typeface="Roboto Light"/>
                <a:cs typeface="Roboto Light"/>
                <a:sym typeface="Roboto Light"/>
              </a:rPr>
              <a:t>You must </a:t>
            </a:r>
            <a:r>
              <a:rPr lang="en" sz="1800">
                <a:solidFill>
                  <a:srgbClr val="24292E"/>
                </a:solidFill>
                <a:latin typeface="Roboto Light"/>
                <a:ea typeface="Roboto Light"/>
                <a:cs typeface="Roboto Light"/>
                <a:sym typeface="Roboto Light"/>
              </a:rPr>
              <a:t>analyze a packet capture, obtain a wireless key, and decrypt wireless traffic in order to determine the associated security risks.</a:t>
            </a:r>
            <a:endParaRPr sz="2000">
              <a:latin typeface="Roboto Light"/>
              <a:ea typeface="Roboto Light"/>
              <a:cs typeface="Roboto Light"/>
              <a:sym typeface="Roboto Light"/>
            </a:endParaRPr>
          </a:p>
        </p:txBody>
      </p:sp>
      <p:sp>
        <p:nvSpPr>
          <p:cNvPr id="2921" name="Google Shape;2921;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66</a:t>
            </a:fld>
            <a:endParaRPr sz="600"/>
          </a:p>
        </p:txBody>
      </p:sp>
      <p:sp>
        <p:nvSpPr>
          <p:cNvPr id="2922" name="Google Shape;2922;p17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26"/>
        <p:cNvGrpSpPr/>
        <p:nvPr/>
      </p:nvGrpSpPr>
      <p:grpSpPr>
        <a:xfrm>
          <a:off x="0" y="0"/>
          <a:ext cx="0" cy="0"/>
          <a:chOff x="0" y="0"/>
          <a:chExt cx="0" cy="0"/>
        </a:xfrm>
      </p:grpSpPr>
      <p:sp>
        <p:nvSpPr>
          <p:cNvPr id="2927" name="Google Shape;2927;p175"/>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928" name="Google Shape;2928;p175"/>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32"/>
        <p:cNvGrpSpPr/>
        <p:nvPr/>
      </p:nvGrpSpPr>
      <p:grpSpPr>
        <a:xfrm>
          <a:off x="0" y="0"/>
          <a:ext cx="0" cy="0"/>
          <a:chOff x="0" y="0"/>
          <a:chExt cx="0" cy="0"/>
        </a:xfrm>
      </p:grpSpPr>
      <p:sp>
        <p:nvSpPr>
          <p:cNvPr id="2933" name="Google Shape;2933;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934" name="Google Shape;2934;p1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2935" name="Google Shape;2935;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68</a:t>
            </a:fld>
            <a:endParaRPr sz="600"/>
          </a:p>
        </p:txBody>
      </p:sp>
      <p:sp>
        <p:nvSpPr>
          <p:cNvPr id="2936" name="Google Shape;2936;p176"/>
          <p:cNvSpPr txBox="1">
            <a:spLocks noGrp="1"/>
          </p:cNvSpPr>
          <p:nvPr>
            <p:ph type="subTitle" idx="3"/>
          </p:nvPr>
        </p:nvSpPr>
        <p:spPr>
          <a:xfrm>
            <a:off x="25" y="1392625"/>
            <a:ext cx="8476200" cy="5337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Explain how DHCP and NAT assist with the transmission of data from private to public networks and from public to private networks.</a:t>
            </a:r>
            <a:endParaRPr/>
          </a:p>
        </p:txBody>
      </p:sp>
      <p:sp>
        <p:nvSpPr>
          <p:cNvPr id="2937" name="Google Shape;2937;p176"/>
          <p:cNvSpPr txBox="1">
            <a:spLocks noGrp="1"/>
          </p:cNvSpPr>
          <p:nvPr>
            <p:ph type="subTitle" idx="4"/>
          </p:nvPr>
        </p:nvSpPr>
        <p:spPr>
          <a:xfrm>
            <a:off x="-12175" y="2058963"/>
            <a:ext cx="9168600" cy="552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Analyze packet captures to diagnose potential DHCP issues on a network.</a:t>
            </a:r>
            <a:endParaRPr/>
          </a:p>
        </p:txBody>
      </p:sp>
      <p:sp>
        <p:nvSpPr>
          <p:cNvPr id="2938" name="Google Shape;2938;p176"/>
          <p:cNvSpPr txBox="1">
            <a:spLocks noGrp="1"/>
          </p:cNvSpPr>
          <p:nvPr>
            <p:ph type="subTitle" idx="5"/>
          </p:nvPr>
        </p:nvSpPr>
        <p:spPr>
          <a:xfrm>
            <a:off x="100" y="2768475"/>
            <a:ext cx="8740800" cy="5337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Optimize routing schemes by determining the shortest or quickest paths between multiple servers.</a:t>
            </a:r>
            <a:endParaRPr/>
          </a:p>
        </p:txBody>
      </p:sp>
      <p:sp>
        <p:nvSpPr>
          <p:cNvPr id="2939" name="Google Shape;2939;p176"/>
          <p:cNvSpPr txBox="1">
            <a:spLocks noGrp="1"/>
          </p:cNvSpPr>
          <p:nvPr>
            <p:ph type="subTitle" idx="6"/>
          </p:nvPr>
        </p:nvSpPr>
        <p:spPr>
          <a:xfrm>
            <a:off x="-12300" y="3458775"/>
            <a:ext cx="8538300" cy="5337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rPr>
              <a:t>Use Wireshark to visualize wireless beacon signals, capture BSSIDs and SSIDs, and determine the type of wireless security being used by WAPs.</a:t>
            </a:r>
            <a:endParaRPr>
              <a:solidFill>
                <a:schemeClr val="dk1"/>
              </a:solidFill>
            </a:endParaRPr>
          </a:p>
        </p:txBody>
      </p:sp>
      <p:sp>
        <p:nvSpPr>
          <p:cNvPr id="2940" name="Google Shape;2940;p176"/>
          <p:cNvSpPr txBox="1">
            <a:spLocks noGrp="1"/>
          </p:cNvSpPr>
          <p:nvPr>
            <p:ph type="subTitle" idx="7"/>
          </p:nvPr>
        </p:nvSpPr>
        <p:spPr>
          <a:xfrm>
            <a:off x="0" y="4151500"/>
            <a:ext cx="8476200" cy="5337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Use Aircrack-ng to obtain a wireless key and decrypt wireless traffic to determine security risks.</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141"/>
        <p:cNvGrpSpPr/>
        <p:nvPr/>
      </p:nvGrpSpPr>
      <p:grpSpPr>
        <a:xfrm>
          <a:off x="0" y="0"/>
          <a:ext cx="0" cy="0"/>
          <a:chOff x="0" y="0"/>
          <a:chExt cx="0" cy="0"/>
        </a:xfrm>
      </p:grpSpPr>
      <p:sp>
        <p:nvSpPr>
          <p:cNvPr id="2142" name="Google Shape;2142;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DHCP Fact List</a:t>
            </a:r>
            <a:endParaRPr/>
          </a:p>
        </p:txBody>
      </p:sp>
      <p:sp>
        <p:nvSpPr>
          <p:cNvPr id="2143" name="Google Shape;2143;p1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DHCP is </a:t>
            </a:r>
            <a:r>
              <a:rPr lang="en" b="1"/>
              <a:t>dynamic</a:t>
            </a:r>
            <a:r>
              <a:rPr lang="en"/>
              <a:t>, because most devices do not have fixed IP addresses. </a:t>
            </a:r>
            <a:endParaRPr/>
          </a:p>
        </p:txBody>
      </p:sp>
      <p:sp>
        <p:nvSpPr>
          <p:cNvPr id="2144" name="Google Shape;2144;p115"/>
          <p:cNvSpPr txBox="1">
            <a:spLocks noGrp="1"/>
          </p:cNvSpPr>
          <p:nvPr>
            <p:ph type="body" idx="3"/>
          </p:nvPr>
        </p:nvSpPr>
        <p:spPr>
          <a:xfrm>
            <a:off x="175" y="1183050"/>
            <a:ext cx="7499100" cy="18270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a:t>DHCP serves the DHCP clients—all devices needing a dynamic IP address.</a:t>
            </a:r>
            <a:endParaRPr/>
          </a:p>
          <a:p>
            <a:pPr marL="0" lvl="0" indent="0" algn="l" rtl="0">
              <a:spcBef>
                <a:spcPts val="800"/>
              </a:spcBef>
              <a:spcAft>
                <a:spcPts val="0"/>
              </a:spcAft>
              <a:buClr>
                <a:schemeClr val="dk1"/>
              </a:buClr>
              <a:buSzPts val="1100"/>
              <a:buFont typeface="Arial"/>
              <a:buNone/>
            </a:pPr>
            <a:endParaRPr sz="700"/>
          </a:p>
          <a:p>
            <a:pPr marL="0" lvl="0" indent="0" algn="l" rtl="0">
              <a:lnSpc>
                <a:spcPct val="115000"/>
              </a:lnSpc>
              <a:spcBef>
                <a:spcPts val="800"/>
              </a:spcBef>
              <a:spcAft>
                <a:spcPts val="0"/>
              </a:spcAft>
              <a:buClr>
                <a:schemeClr val="dk1"/>
              </a:buClr>
              <a:buSzPts val="1100"/>
              <a:buFont typeface="Arial"/>
              <a:buNone/>
            </a:pPr>
            <a:r>
              <a:rPr lang="en"/>
              <a:t>DHCP is a</a:t>
            </a:r>
            <a:r>
              <a:rPr lang="en" b="1"/>
              <a:t> Layer 7: Application </a:t>
            </a:r>
            <a:r>
              <a:rPr lang="en"/>
              <a:t>protocol</a:t>
            </a:r>
            <a:br>
              <a:rPr lang="en"/>
            </a:br>
            <a:r>
              <a:rPr lang="en"/>
              <a:t>that uses two UDP ports: </a:t>
            </a:r>
            <a:endParaRPr/>
          </a:p>
          <a:p>
            <a:pPr marL="457200" lvl="0" indent="-317500" algn="l" rtl="0">
              <a:spcBef>
                <a:spcPts val="800"/>
              </a:spcBef>
              <a:spcAft>
                <a:spcPts val="0"/>
              </a:spcAft>
              <a:buSzPts val="1400"/>
              <a:buChar char="●"/>
            </a:pPr>
            <a:r>
              <a:rPr lang="en"/>
              <a:t>Port </a:t>
            </a:r>
            <a:r>
              <a:rPr lang="en" sz="1600">
                <a:latin typeface="Inconsolata"/>
                <a:ea typeface="Inconsolata"/>
                <a:cs typeface="Inconsolata"/>
                <a:sym typeface="Inconsolata"/>
              </a:rPr>
              <a:t>67</a:t>
            </a:r>
            <a:r>
              <a:rPr lang="en"/>
              <a:t> is used by the server. </a:t>
            </a:r>
            <a:endParaRPr/>
          </a:p>
          <a:p>
            <a:pPr marL="457200" lvl="0" indent="-317500" algn="l" rtl="0">
              <a:spcBef>
                <a:spcPts val="800"/>
              </a:spcBef>
              <a:spcAft>
                <a:spcPts val="800"/>
              </a:spcAft>
              <a:buSzPts val="1400"/>
              <a:buChar char="●"/>
            </a:pPr>
            <a:r>
              <a:rPr lang="en"/>
              <a:t>Port </a:t>
            </a:r>
            <a:r>
              <a:rPr lang="en" sz="1600">
                <a:latin typeface="Inconsolata"/>
                <a:ea typeface="Inconsolata"/>
                <a:cs typeface="Inconsolata"/>
                <a:sym typeface="Inconsolata"/>
              </a:rPr>
              <a:t>68</a:t>
            </a:r>
            <a:r>
              <a:rPr lang="en"/>
              <a:t> is used by the client. </a:t>
            </a:r>
            <a:endParaRPr/>
          </a:p>
        </p:txBody>
      </p:sp>
      <p:sp>
        <p:nvSpPr>
          <p:cNvPr id="2145" name="Google Shape;2145;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
        <p:nvSpPr>
          <p:cNvPr id="2146" name="Google Shape;2146;p115"/>
          <p:cNvSpPr/>
          <p:nvPr/>
        </p:nvSpPr>
        <p:spPr>
          <a:xfrm>
            <a:off x="3786300" y="3536028"/>
            <a:ext cx="4801200" cy="1212900"/>
          </a:xfrm>
          <a:prstGeom prst="cube">
            <a:avLst>
              <a:gd name="adj" fmla="val 79128"/>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Layer 1: Physical</a:t>
            </a:r>
            <a:endParaRPr/>
          </a:p>
        </p:txBody>
      </p:sp>
      <p:sp>
        <p:nvSpPr>
          <p:cNvPr id="2147" name="Google Shape;2147;p115"/>
          <p:cNvSpPr/>
          <p:nvPr/>
        </p:nvSpPr>
        <p:spPr>
          <a:xfrm>
            <a:off x="3786300" y="3231681"/>
            <a:ext cx="4801200" cy="1212900"/>
          </a:xfrm>
          <a:prstGeom prst="cube">
            <a:avLst>
              <a:gd name="adj" fmla="val 79128"/>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Layer 2: Data Link</a:t>
            </a:r>
            <a:endParaRPr/>
          </a:p>
        </p:txBody>
      </p:sp>
      <p:sp>
        <p:nvSpPr>
          <p:cNvPr id="2148" name="Google Shape;2148;p115"/>
          <p:cNvSpPr/>
          <p:nvPr/>
        </p:nvSpPr>
        <p:spPr>
          <a:xfrm>
            <a:off x="3786300" y="2914460"/>
            <a:ext cx="4801200" cy="1212900"/>
          </a:xfrm>
          <a:prstGeom prst="cube">
            <a:avLst>
              <a:gd name="adj" fmla="val 79128"/>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Layer 3: Network</a:t>
            </a:r>
            <a:endParaRPr/>
          </a:p>
        </p:txBody>
      </p:sp>
      <p:sp>
        <p:nvSpPr>
          <p:cNvPr id="2149" name="Google Shape;2149;p115"/>
          <p:cNvSpPr/>
          <p:nvPr/>
        </p:nvSpPr>
        <p:spPr>
          <a:xfrm>
            <a:off x="3786300" y="2583539"/>
            <a:ext cx="4801200" cy="1212900"/>
          </a:xfrm>
          <a:prstGeom prst="cube">
            <a:avLst>
              <a:gd name="adj" fmla="val 79128"/>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Layer 4: Transport</a:t>
            </a:r>
            <a:endParaRPr/>
          </a:p>
        </p:txBody>
      </p:sp>
      <p:sp>
        <p:nvSpPr>
          <p:cNvPr id="2150" name="Google Shape;2150;p115"/>
          <p:cNvSpPr/>
          <p:nvPr/>
        </p:nvSpPr>
        <p:spPr>
          <a:xfrm>
            <a:off x="3786300" y="2260142"/>
            <a:ext cx="4801200" cy="1212900"/>
          </a:xfrm>
          <a:prstGeom prst="cube">
            <a:avLst>
              <a:gd name="adj" fmla="val 79128"/>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Layer 5: Session</a:t>
            </a:r>
            <a:endParaRPr/>
          </a:p>
        </p:txBody>
      </p:sp>
      <p:sp>
        <p:nvSpPr>
          <p:cNvPr id="2151" name="Google Shape;2151;p115"/>
          <p:cNvSpPr/>
          <p:nvPr/>
        </p:nvSpPr>
        <p:spPr>
          <a:xfrm>
            <a:off x="3786300" y="1954596"/>
            <a:ext cx="4801200" cy="1212900"/>
          </a:xfrm>
          <a:prstGeom prst="cube">
            <a:avLst>
              <a:gd name="adj" fmla="val 79128"/>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Layer 6: Presentation</a:t>
            </a:r>
            <a:endParaRPr/>
          </a:p>
        </p:txBody>
      </p:sp>
      <p:sp>
        <p:nvSpPr>
          <p:cNvPr id="2152" name="Google Shape;2152;p115"/>
          <p:cNvSpPr/>
          <p:nvPr/>
        </p:nvSpPr>
        <p:spPr>
          <a:xfrm>
            <a:off x="3742925" y="1762350"/>
            <a:ext cx="4960200" cy="3054300"/>
          </a:xfrm>
          <a:prstGeom prst="rect">
            <a:avLst/>
          </a:prstGeom>
          <a:solidFill>
            <a:srgbClr val="EEEEEE">
              <a:alpha val="60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15"/>
          <p:cNvSpPr/>
          <p:nvPr/>
        </p:nvSpPr>
        <p:spPr>
          <a:xfrm>
            <a:off x="3786300" y="1634425"/>
            <a:ext cx="4801200" cy="1212900"/>
          </a:xfrm>
          <a:prstGeom prst="cube">
            <a:avLst>
              <a:gd name="adj" fmla="val 79128"/>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Layer 7: Application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157"/>
        <p:cNvGrpSpPr/>
        <p:nvPr/>
      </p:nvGrpSpPr>
      <p:grpSpPr>
        <a:xfrm>
          <a:off x="0" y="0"/>
          <a:ext cx="0" cy="0"/>
          <a:chOff x="0" y="0"/>
          <a:chExt cx="0" cy="0"/>
        </a:xfrm>
      </p:grpSpPr>
      <p:sp>
        <p:nvSpPr>
          <p:cNvPr id="2158" name="Google Shape;2158;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DHCP Request and Receive Four-Step Process</a:t>
            </a:r>
            <a:endParaRPr/>
          </a:p>
        </p:txBody>
      </p:sp>
      <p:sp>
        <p:nvSpPr>
          <p:cNvPr id="2159" name="Google Shape;2159;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
        <p:nvSpPr>
          <p:cNvPr id="2160" name="Google Shape;2160;p116"/>
          <p:cNvSpPr/>
          <p:nvPr/>
        </p:nvSpPr>
        <p:spPr>
          <a:xfrm>
            <a:off x="462800" y="833575"/>
            <a:ext cx="2878800" cy="773400"/>
          </a:xfrm>
          <a:prstGeom prst="homePlate">
            <a:avLst>
              <a:gd name="adj" fmla="val 50000"/>
            </a:avLst>
          </a:prstGeom>
          <a:solidFill>
            <a:srgbClr val="2C6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16"/>
          <p:cNvSpPr/>
          <p:nvPr/>
        </p:nvSpPr>
        <p:spPr>
          <a:xfrm>
            <a:off x="462800" y="1753300"/>
            <a:ext cx="2878800" cy="773400"/>
          </a:xfrm>
          <a:prstGeom prst="homePlate">
            <a:avLst>
              <a:gd name="adj" fmla="val 50000"/>
            </a:avLst>
          </a:prstGeom>
          <a:solidFill>
            <a:srgbClr val="2C6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16"/>
          <p:cNvSpPr/>
          <p:nvPr/>
        </p:nvSpPr>
        <p:spPr>
          <a:xfrm>
            <a:off x="462800" y="2673025"/>
            <a:ext cx="2878800" cy="773400"/>
          </a:xfrm>
          <a:prstGeom prst="homePlate">
            <a:avLst>
              <a:gd name="adj" fmla="val 50000"/>
            </a:avLst>
          </a:prstGeom>
          <a:solidFill>
            <a:srgbClr val="2C6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16"/>
          <p:cNvSpPr/>
          <p:nvPr/>
        </p:nvSpPr>
        <p:spPr>
          <a:xfrm>
            <a:off x="462800" y="3592750"/>
            <a:ext cx="2878800" cy="773400"/>
          </a:xfrm>
          <a:prstGeom prst="homePlate">
            <a:avLst>
              <a:gd name="adj" fmla="val 50000"/>
            </a:avLst>
          </a:prstGeom>
          <a:solidFill>
            <a:srgbClr val="2C6C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6"/>
          <p:cNvSpPr/>
          <p:nvPr/>
        </p:nvSpPr>
        <p:spPr>
          <a:xfrm>
            <a:off x="3118275" y="829350"/>
            <a:ext cx="5751300" cy="797100"/>
          </a:xfrm>
          <a:prstGeom prst="chevron">
            <a:avLst>
              <a:gd name="adj" fmla="val 50000"/>
            </a:avLst>
          </a:prstGeom>
          <a:solidFill>
            <a:srgbClr val="8FD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16"/>
          <p:cNvSpPr/>
          <p:nvPr/>
        </p:nvSpPr>
        <p:spPr>
          <a:xfrm>
            <a:off x="7888675" y="829500"/>
            <a:ext cx="981000" cy="797100"/>
          </a:xfrm>
          <a:prstGeom prst="rect">
            <a:avLst/>
          </a:prstGeom>
          <a:solidFill>
            <a:srgbClr val="8FD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16"/>
          <p:cNvSpPr/>
          <p:nvPr/>
        </p:nvSpPr>
        <p:spPr>
          <a:xfrm>
            <a:off x="3118275" y="1741375"/>
            <a:ext cx="5751300" cy="797100"/>
          </a:xfrm>
          <a:prstGeom prst="chevron">
            <a:avLst>
              <a:gd name="adj" fmla="val 50000"/>
            </a:avLst>
          </a:prstGeom>
          <a:solidFill>
            <a:srgbClr val="8FD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16"/>
          <p:cNvSpPr/>
          <p:nvPr/>
        </p:nvSpPr>
        <p:spPr>
          <a:xfrm>
            <a:off x="7888675" y="1741525"/>
            <a:ext cx="981000" cy="797100"/>
          </a:xfrm>
          <a:prstGeom prst="rect">
            <a:avLst/>
          </a:prstGeom>
          <a:solidFill>
            <a:srgbClr val="8FD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16"/>
          <p:cNvSpPr/>
          <p:nvPr/>
        </p:nvSpPr>
        <p:spPr>
          <a:xfrm>
            <a:off x="3118275" y="2667063"/>
            <a:ext cx="5751300" cy="797100"/>
          </a:xfrm>
          <a:prstGeom prst="chevron">
            <a:avLst>
              <a:gd name="adj" fmla="val 50000"/>
            </a:avLst>
          </a:prstGeom>
          <a:solidFill>
            <a:srgbClr val="8FD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16"/>
          <p:cNvSpPr/>
          <p:nvPr/>
        </p:nvSpPr>
        <p:spPr>
          <a:xfrm>
            <a:off x="7888675" y="2667213"/>
            <a:ext cx="981000" cy="797100"/>
          </a:xfrm>
          <a:prstGeom prst="rect">
            <a:avLst/>
          </a:prstGeom>
          <a:solidFill>
            <a:srgbClr val="8FD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16"/>
          <p:cNvSpPr/>
          <p:nvPr/>
        </p:nvSpPr>
        <p:spPr>
          <a:xfrm>
            <a:off x="3118275" y="3592763"/>
            <a:ext cx="5751300" cy="797100"/>
          </a:xfrm>
          <a:prstGeom prst="chevron">
            <a:avLst>
              <a:gd name="adj" fmla="val 50000"/>
            </a:avLst>
          </a:prstGeom>
          <a:solidFill>
            <a:srgbClr val="8FD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16"/>
          <p:cNvSpPr/>
          <p:nvPr/>
        </p:nvSpPr>
        <p:spPr>
          <a:xfrm>
            <a:off x="7888675" y="3592913"/>
            <a:ext cx="981000" cy="797100"/>
          </a:xfrm>
          <a:prstGeom prst="rect">
            <a:avLst/>
          </a:prstGeom>
          <a:solidFill>
            <a:srgbClr val="8FD2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16"/>
          <p:cNvSpPr txBox="1">
            <a:spLocks noGrp="1"/>
          </p:cNvSpPr>
          <p:nvPr>
            <p:ph type="body" idx="3"/>
          </p:nvPr>
        </p:nvSpPr>
        <p:spPr>
          <a:xfrm>
            <a:off x="685975" y="1097700"/>
            <a:ext cx="75279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solidFill>
                  <a:srgbClr val="EFEFEF"/>
                </a:solidFill>
                <a:latin typeface="Roboto Medium"/>
                <a:ea typeface="Roboto Medium"/>
                <a:cs typeface="Roboto Medium"/>
                <a:sym typeface="Roboto Medium"/>
              </a:rPr>
              <a:t>DHCP Discover</a:t>
            </a:r>
            <a:r>
              <a:rPr lang="en" sz="1800">
                <a:solidFill>
                  <a:srgbClr val="EFEFEF"/>
                </a:solidFill>
              </a:rPr>
              <a:t>	</a:t>
            </a:r>
            <a:r>
              <a:rPr lang="en" sz="1800"/>
              <a:t>	</a:t>
            </a:r>
            <a:r>
              <a:rPr lang="en" sz="1600"/>
              <a:t>	Client finds the server.</a:t>
            </a:r>
            <a:endParaRPr sz="1600"/>
          </a:p>
        </p:txBody>
      </p:sp>
      <p:sp>
        <p:nvSpPr>
          <p:cNvPr id="2173" name="Google Shape;2173;p116"/>
          <p:cNvSpPr txBox="1">
            <a:spLocks noGrp="1"/>
          </p:cNvSpPr>
          <p:nvPr>
            <p:ph type="body" idx="3"/>
          </p:nvPr>
        </p:nvSpPr>
        <p:spPr>
          <a:xfrm>
            <a:off x="685975" y="1985775"/>
            <a:ext cx="2432400" cy="4332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solidFill>
                  <a:srgbClr val="EFEFEF"/>
                </a:solidFill>
                <a:latin typeface="Roboto Medium"/>
                <a:ea typeface="Roboto Medium"/>
                <a:cs typeface="Roboto Medium"/>
                <a:sym typeface="Roboto Medium"/>
              </a:rPr>
              <a:t>DHCP Offer</a:t>
            </a:r>
            <a:r>
              <a:rPr lang="en" sz="1800">
                <a:solidFill>
                  <a:schemeClr val="dk1"/>
                </a:solidFill>
                <a:latin typeface="Roboto Medium"/>
                <a:ea typeface="Roboto Medium"/>
                <a:cs typeface="Roboto Medium"/>
                <a:sym typeface="Roboto Medium"/>
              </a:rPr>
              <a:t>				</a:t>
            </a:r>
            <a:endParaRPr sz="1600"/>
          </a:p>
        </p:txBody>
      </p:sp>
      <p:sp>
        <p:nvSpPr>
          <p:cNvPr id="2174" name="Google Shape;2174;p116"/>
          <p:cNvSpPr txBox="1">
            <a:spLocks noGrp="1"/>
          </p:cNvSpPr>
          <p:nvPr>
            <p:ph type="body" idx="3"/>
          </p:nvPr>
        </p:nvSpPr>
        <p:spPr>
          <a:xfrm>
            <a:off x="685975" y="2912713"/>
            <a:ext cx="7527900" cy="533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dirty="0">
                <a:solidFill>
                  <a:srgbClr val="EFEFEF"/>
                </a:solidFill>
                <a:latin typeface="Roboto Medium"/>
                <a:ea typeface="Roboto Medium"/>
                <a:cs typeface="Roboto Medium"/>
                <a:sym typeface="Roboto Medium"/>
              </a:rPr>
              <a:t>DHCP Request</a:t>
            </a:r>
            <a:r>
              <a:rPr lang="en" sz="1800" dirty="0">
                <a:solidFill>
                  <a:schemeClr val="dk1"/>
                </a:solidFill>
                <a:latin typeface="Roboto Medium"/>
                <a:ea typeface="Roboto Medium"/>
                <a:cs typeface="Roboto Medium"/>
                <a:sym typeface="Roboto Medium"/>
              </a:rPr>
              <a:t>			</a:t>
            </a:r>
            <a:r>
              <a:rPr lang="en" sz="1600" dirty="0">
                <a:solidFill>
                  <a:schemeClr val="dk1"/>
                </a:solidFill>
              </a:rPr>
              <a:t>Client sends a message accep</a:t>
            </a:r>
          </a:p>
          <a:p>
            <a:pPr marL="0" lvl="0" indent="0" algn="l" rtl="0">
              <a:spcBef>
                <a:spcPts val="0"/>
              </a:spcBef>
              <a:spcAft>
                <a:spcPts val="0"/>
              </a:spcAft>
              <a:buClr>
                <a:schemeClr val="dk1"/>
              </a:buClr>
              <a:buSzPts val="1100"/>
              <a:buFont typeface="Arial"/>
              <a:buNone/>
            </a:pPr>
            <a:r>
              <a:rPr lang="en" sz="1600" dirty="0">
                <a:solidFill>
                  <a:schemeClr val="dk1"/>
                </a:solidFill>
              </a:rPr>
              <a:t> 				accepting the IP. </a:t>
            </a:r>
            <a:endParaRPr sz="1600" dirty="0">
              <a:solidFill>
                <a:schemeClr val="dk1"/>
              </a:solidFill>
            </a:endParaRPr>
          </a:p>
          <a:p>
            <a:pPr marL="0" lvl="0" indent="0" algn="l" rtl="0">
              <a:spcBef>
                <a:spcPts val="800"/>
              </a:spcBef>
              <a:spcAft>
                <a:spcPts val="800"/>
              </a:spcAft>
              <a:buNone/>
            </a:pPr>
            <a:endParaRPr sz="1800" dirty="0"/>
          </a:p>
        </p:txBody>
      </p:sp>
      <p:sp>
        <p:nvSpPr>
          <p:cNvPr id="2175" name="Google Shape;2175;p116"/>
          <p:cNvSpPr txBox="1">
            <a:spLocks noGrp="1"/>
          </p:cNvSpPr>
          <p:nvPr>
            <p:ph type="body" idx="3"/>
          </p:nvPr>
        </p:nvSpPr>
        <p:spPr>
          <a:xfrm>
            <a:off x="685975" y="3856325"/>
            <a:ext cx="2201100" cy="533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solidFill>
                  <a:srgbClr val="EFEFEF"/>
                </a:solidFill>
                <a:latin typeface="Roboto Medium"/>
                <a:ea typeface="Roboto Medium"/>
                <a:cs typeface="Roboto Medium"/>
                <a:sym typeface="Roboto Medium"/>
              </a:rPr>
              <a:t>DHCP ACK</a:t>
            </a:r>
            <a:endParaRPr sz="1800">
              <a:solidFill>
                <a:srgbClr val="EFEFEF"/>
              </a:solidFill>
            </a:endParaRPr>
          </a:p>
        </p:txBody>
      </p:sp>
      <p:sp>
        <p:nvSpPr>
          <p:cNvPr id="2176" name="Google Shape;2176;p116"/>
          <p:cNvSpPr txBox="1">
            <a:spLocks noGrp="1"/>
          </p:cNvSpPr>
          <p:nvPr>
            <p:ph type="body" idx="3"/>
          </p:nvPr>
        </p:nvSpPr>
        <p:spPr>
          <a:xfrm>
            <a:off x="3341600" y="1916050"/>
            <a:ext cx="5462400" cy="502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solidFill>
                  <a:schemeClr val="dk1"/>
                </a:solidFill>
              </a:rPr>
              <a:t>The server checks available IPs, selects one, </a:t>
            </a:r>
            <a:br>
              <a:rPr lang="en" sz="1600">
                <a:solidFill>
                  <a:schemeClr val="dk1"/>
                </a:solidFill>
              </a:rPr>
            </a:br>
            <a:r>
              <a:rPr lang="en" sz="1600">
                <a:solidFill>
                  <a:schemeClr val="dk1"/>
                </a:solidFill>
              </a:rPr>
              <a:t>and sends it back over the network. </a:t>
            </a:r>
            <a:endParaRPr sz="1600">
              <a:solidFill>
                <a:schemeClr val="dk1"/>
              </a:solidFill>
            </a:endParaRPr>
          </a:p>
          <a:p>
            <a:pPr marL="0" lvl="0" indent="0" algn="l" rtl="0">
              <a:spcBef>
                <a:spcPts val="800"/>
              </a:spcBef>
              <a:spcAft>
                <a:spcPts val="800"/>
              </a:spcAft>
              <a:buNone/>
            </a:pPr>
            <a:endParaRPr sz="1800">
              <a:solidFill>
                <a:schemeClr val="dk1"/>
              </a:solidFill>
              <a:latin typeface="Roboto Medium"/>
              <a:ea typeface="Roboto Medium"/>
              <a:cs typeface="Roboto Medium"/>
              <a:sym typeface="Roboto Medium"/>
            </a:endParaRPr>
          </a:p>
        </p:txBody>
      </p:sp>
      <p:sp>
        <p:nvSpPr>
          <p:cNvPr id="2177" name="Google Shape;2177;p116"/>
          <p:cNvSpPr txBox="1"/>
          <p:nvPr/>
        </p:nvSpPr>
        <p:spPr>
          <a:xfrm>
            <a:off x="462800" y="809863"/>
            <a:ext cx="765300"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EFEFEF"/>
                </a:solidFill>
                <a:latin typeface="Roboto"/>
                <a:ea typeface="Roboto"/>
                <a:cs typeface="Roboto"/>
                <a:sym typeface="Roboto"/>
              </a:rPr>
              <a:t>1</a:t>
            </a:r>
            <a:endParaRPr sz="6000" b="1">
              <a:solidFill>
                <a:srgbClr val="EFEFEF"/>
              </a:solidFill>
              <a:latin typeface="Roboto"/>
              <a:ea typeface="Roboto"/>
              <a:cs typeface="Roboto"/>
              <a:sym typeface="Roboto"/>
            </a:endParaRPr>
          </a:p>
        </p:txBody>
      </p:sp>
      <p:sp>
        <p:nvSpPr>
          <p:cNvPr id="2178" name="Google Shape;2178;p116"/>
          <p:cNvSpPr txBox="1"/>
          <p:nvPr/>
        </p:nvSpPr>
        <p:spPr>
          <a:xfrm>
            <a:off x="462800" y="1741438"/>
            <a:ext cx="765300"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EFEFEF"/>
                </a:solidFill>
                <a:latin typeface="Roboto"/>
                <a:ea typeface="Roboto"/>
                <a:cs typeface="Roboto"/>
                <a:sym typeface="Roboto"/>
              </a:rPr>
              <a:t>2</a:t>
            </a:r>
            <a:endParaRPr sz="6000" b="1">
              <a:solidFill>
                <a:srgbClr val="EFEFEF"/>
              </a:solidFill>
              <a:latin typeface="Roboto"/>
              <a:ea typeface="Roboto"/>
              <a:cs typeface="Roboto"/>
              <a:sym typeface="Roboto"/>
            </a:endParaRPr>
          </a:p>
        </p:txBody>
      </p:sp>
      <p:sp>
        <p:nvSpPr>
          <p:cNvPr id="2179" name="Google Shape;2179;p116"/>
          <p:cNvSpPr txBox="1"/>
          <p:nvPr/>
        </p:nvSpPr>
        <p:spPr>
          <a:xfrm>
            <a:off x="462800" y="2661163"/>
            <a:ext cx="765300"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EFEFEF"/>
                </a:solidFill>
                <a:latin typeface="Roboto"/>
                <a:ea typeface="Roboto"/>
                <a:cs typeface="Roboto"/>
                <a:sym typeface="Roboto"/>
              </a:rPr>
              <a:t>3</a:t>
            </a:r>
            <a:endParaRPr sz="6000" b="1">
              <a:solidFill>
                <a:srgbClr val="EFEFEF"/>
              </a:solidFill>
              <a:latin typeface="Roboto"/>
              <a:ea typeface="Roboto"/>
              <a:cs typeface="Roboto"/>
              <a:sym typeface="Roboto"/>
            </a:endParaRPr>
          </a:p>
        </p:txBody>
      </p:sp>
      <p:sp>
        <p:nvSpPr>
          <p:cNvPr id="2180" name="Google Shape;2180;p116"/>
          <p:cNvSpPr txBox="1"/>
          <p:nvPr/>
        </p:nvSpPr>
        <p:spPr>
          <a:xfrm>
            <a:off x="462800" y="3580888"/>
            <a:ext cx="765300"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EFEFEF"/>
                </a:solidFill>
                <a:latin typeface="Roboto"/>
                <a:ea typeface="Roboto"/>
                <a:cs typeface="Roboto"/>
                <a:sym typeface="Roboto"/>
              </a:rPr>
              <a:t>4</a:t>
            </a:r>
            <a:endParaRPr sz="6000" b="1">
              <a:solidFill>
                <a:srgbClr val="EFEFEF"/>
              </a:solidFill>
              <a:latin typeface="Roboto"/>
              <a:ea typeface="Roboto"/>
              <a:cs typeface="Roboto"/>
              <a:sym typeface="Roboto"/>
            </a:endParaRPr>
          </a:p>
        </p:txBody>
      </p:sp>
      <p:sp>
        <p:nvSpPr>
          <p:cNvPr id="2181" name="Google Shape;2181;p116"/>
          <p:cNvSpPr txBox="1"/>
          <p:nvPr/>
        </p:nvSpPr>
        <p:spPr>
          <a:xfrm>
            <a:off x="3761350" y="3566800"/>
            <a:ext cx="5051700" cy="7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Server tells client the IP is valid for the </a:t>
            </a:r>
            <a:r>
              <a:rPr lang="en" sz="1600" b="1">
                <a:solidFill>
                  <a:schemeClr val="dk1"/>
                </a:solidFill>
                <a:latin typeface="Roboto"/>
                <a:ea typeface="Roboto"/>
                <a:cs typeface="Roboto"/>
                <a:sym typeface="Roboto"/>
              </a:rPr>
              <a:t>DHCP lease</a:t>
            </a:r>
            <a:r>
              <a:rPr lang="en" sz="1600">
                <a:solidFill>
                  <a:schemeClr val="dk1"/>
                </a:solidFill>
                <a:latin typeface="Roboto"/>
                <a:ea typeface="Roboto"/>
                <a:cs typeface="Roboto"/>
                <a:sym typeface="Roboto"/>
              </a:rPr>
              <a:t> time,  after which it can be sent to another machine.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185"/>
        <p:cNvGrpSpPr/>
        <p:nvPr/>
      </p:nvGrpSpPr>
      <p:grpSpPr>
        <a:xfrm>
          <a:off x="0" y="0"/>
          <a:ext cx="0" cy="0"/>
          <a:chOff x="0" y="0"/>
          <a:chExt cx="0" cy="0"/>
        </a:xfrm>
      </p:grpSpPr>
      <p:sp>
        <p:nvSpPr>
          <p:cNvPr id="2186" name="Google Shape;2186;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Four-Step Process</a:t>
            </a:r>
            <a:endParaRPr/>
          </a:p>
        </p:txBody>
      </p:sp>
      <p:sp>
        <p:nvSpPr>
          <p:cNvPr id="2187" name="Google Shape;2187;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cxnSp>
        <p:nvCxnSpPr>
          <p:cNvPr id="2188" name="Google Shape;2188;p117"/>
          <p:cNvCxnSpPr/>
          <p:nvPr/>
        </p:nvCxnSpPr>
        <p:spPr>
          <a:xfrm>
            <a:off x="1427700" y="2193750"/>
            <a:ext cx="0" cy="2573100"/>
          </a:xfrm>
          <a:prstGeom prst="straightConnector1">
            <a:avLst/>
          </a:prstGeom>
          <a:noFill/>
          <a:ln w="76200" cap="flat" cmpd="sng">
            <a:solidFill>
              <a:srgbClr val="B7B7B7"/>
            </a:solidFill>
            <a:prstDash val="solid"/>
            <a:round/>
            <a:headEnd type="none" w="med" len="med"/>
            <a:tailEnd type="none" w="med" len="med"/>
          </a:ln>
        </p:spPr>
      </p:cxnSp>
      <p:cxnSp>
        <p:nvCxnSpPr>
          <p:cNvPr id="2189" name="Google Shape;2189;p117"/>
          <p:cNvCxnSpPr/>
          <p:nvPr/>
        </p:nvCxnSpPr>
        <p:spPr>
          <a:xfrm>
            <a:off x="6078725" y="2193750"/>
            <a:ext cx="0" cy="2573100"/>
          </a:xfrm>
          <a:prstGeom prst="straightConnector1">
            <a:avLst/>
          </a:prstGeom>
          <a:noFill/>
          <a:ln w="76200" cap="flat" cmpd="sng">
            <a:solidFill>
              <a:srgbClr val="B7B7B7"/>
            </a:solidFill>
            <a:prstDash val="solid"/>
            <a:round/>
            <a:headEnd type="none" w="med" len="med"/>
            <a:tailEnd type="none" w="med" len="med"/>
          </a:ln>
        </p:spPr>
      </p:cxnSp>
      <p:pic>
        <p:nvPicPr>
          <p:cNvPr id="2190" name="Google Shape;2190;p117"/>
          <p:cNvPicPr preferRelativeResize="0"/>
          <p:nvPr/>
        </p:nvPicPr>
        <p:blipFill>
          <a:blip r:embed="rId3">
            <a:alphaModFix/>
          </a:blip>
          <a:stretch>
            <a:fillRect/>
          </a:stretch>
        </p:blipFill>
        <p:spPr>
          <a:xfrm>
            <a:off x="5566721" y="636950"/>
            <a:ext cx="1023978" cy="1754825"/>
          </a:xfrm>
          <a:prstGeom prst="rect">
            <a:avLst/>
          </a:prstGeom>
          <a:noFill/>
          <a:ln>
            <a:noFill/>
          </a:ln>
        </p:spPr>
      </p:pic>
      <p:pic>
        <p:nvPicPr>
          <p:cNvPr id="2191" name="Google Shape;2191;p117"/>
          <p:cNvPicPr preferRelativeResize="0"/>
          <p:nvPr/>
        </p:nvPicPr>
        <p:blipFill rotWithShape="1">
          <a:blip r:embed="rId4">
            <a:alphaModFix/>
          </a:blip>
          <a:srcRect t="23758" r="51763" b="8765"/>
          <a:stretch/>
        </p:blipFill>
        <p:spPr>
          <a:xfrm>
            <a:off x="367974" y="672803"/>
            <a:ext cx="2244835" cy="1683099"/>
          </a:xfrm>
          <a:prstGeom prst="rect">
            <a:avLst/>
          </a:prstGeom>
          <a:noFill/>
          <a:ln>
            <a:noFill/>
          </a:ln>
        </p:spPr>
      </p:pic>
      <p:sp>
        <p:nvSpPr>
          <p:cNvPr id="2192" name="Google Shape;2192;p117"/>
          <p:cNvSpPr txBox="1"/>
          <p:nvPr/>
        </p:nvSpPr>
        <p:spPr>
          <a:xfrm>
            <a:off x="2416525" y="455325"/>
            <a:ext cx="4593300" cy="5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nvGrpSpPr>
          <p:cNvPr id="2193" name="Google Shape;2193;p117"/>
          <p:cNvGrpSpPr/>
          <p:nvPr/>
        </p:nvGrpSpPr>
        <p:grpSpPr>
          <a:xfrm>
            <a:off x="1523400" y="2443600"/>
            <a:ext cx="4482900" cy="2397900"/>
            <a:chOff x="1523400" y="2443600"/>
            <a:chExt cx="4482900" cy="2397900"/>
          </a:xfrm>
        </p:grpSpPr>
        <p:sp>
          <p:nvSpPr>
            <p:cNvPr id="2194" name="Google Shape;2194;p117"/>
            <p:cNvSpPr/>
            <p:nvPr/>
          </p:nvSpPr>
          <p:spPr>
            <a:xfrm>
              <a:off x="1523400" y="2443600"/>
              <a:ext cx="4482900" cy="5337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17"/>
            <p:cNvSpPr/>
            <p:nvPr/>
          </p:nvSpPr>
          <p:spPr>
            <a:xfrm rot="10800000">
              <a:off x="1523400" y="3065000"/>
              <a:ext cx="4482900" cy="533700"/>
            </a:xfrm>
            <a:prstGeom prst="right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17"/>
            <p:cNvSpPr/>
            <p:nvPr/>
          </p:nvSpPr>
          <p:spPr>
            <a:xfrm>
              <a:off x="1523400" y="3686400"/>
              <a:ext cx="4482900" cy="5337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17"/>
            <p:cNvSpPr/>
            <p:nvPr/>
          </p:nvSpPr>
          <p:spPr>
            <a:xfrm rot="10800000">
              <a:off x="1523400" y="4307800"/>
              <a:ext cx="4482900" cy="533700"/>
            </a:xfrm>
            <a:prstGeom prst="right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17"/>
            <p:cNvSpPr txBox="1"/>
            <p:nvPr/>
          </p:nvSpPr>
          <p:spPr>
            <a:xfrm>
              <a:off x="1523400" y="2519800"/>
              <a:ext cx="4482900" cy="3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Clr>
                  <a:schemeClr val="dk1"/>
                </a:buClr>
                <a:buSzPts val="1100"/>
                <a:buFont typeface="Arial"/>
                <a:buNone/>
              </a:pPr>
              <a:r>
                <a:rPr lang="en">
                  <a:solidFill>
                    <a:schemeClr val="dk1"/>
                  </a:solidFill>
                  <a:latin typeface="Roboto Medium"/>
                  <a:ea typeface="Roboto Medium"/>
                  <a:cs typeface="Roboto Medium"/>
                  <a:sym typeface="Roboto Medium"/>
                </a:rPr>
                <a:t>DHCP Discovery</a:t>
              </a:r>
              <a:endParaRPr>
                <a:latin typeface="Roboto Medium"/>
                <a:ea typeface="Roboto Medium"/>
                <a:cs typeface="Roboto Medium"/>
                <a:sym typeface="Roboto Medium"/>
              </a:endParaRPr>
            </a:p>
          </p:txBody>
        </p:sp>
        <p:sp>
          <p:nvSpPr>
            <p:cNvPr id="2199" name="Google Shape;2199;p117"/>
            <p:cNvSpPr txBox="1"/>
            <p:nvPr/>
          </p:nvSpPr>
          <p:spPr>
            <a:xfrm>
              <a:off x="1523400" y="3151100"/>
              <a:ext cx="4482900" cy="36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a:solidFill>
                    <a:schemeClr val="dk1"/>
                  </a:solidFill>
                  <a:latin typeface="Roboto Medium"/>
                  <a:ea typeface="Roboto Medium"/>
                  <a:cs typeface="Roboto Medium"/>
                  <a:sym typeface="Roboto Medium"/>
                </a:rPr>
                <a:t>DHCP Offer</a:t>
              </a:r>
              <a:endParaRPr>
                <a:latin typeface="Roboto Medium"/>
                <a:ea typeface="Roboto Medium"/>
                <a:cs typeface="Roboto Medium"/>
                <a:sym typeface="Roboto Medium"/>
              </a:endParaRPr>
            </a:p>
          </p:txBody>
        </p:sp>
        <p:sp>
          <p:nvSpPr>
            <p:cNvPr id="2200" name="Google Shape;2200;p117"/>
            <p:cNvSpPr txBox="1"/>
            <p:nvPr/>
          </p:nvSpPr>
          <p:spPr>
            <a:xfrm>
              <a:off x="1523400" y="3752300"/>
              <a:ext cx="4482900" cy="3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a:solidFill>
                    <a:schemeClr val="dk1"/>
                  </a:solidFill>
                  <a:latin typeface="Roboto Medium"/>
                  <a:ea typeface="Roboto Medium"/>
                  <a:cs typeface="Roboto Medium"/>
                  <a:sym typeface="Roboto Medium"/>
                </a:rPr>
                <a:t>DHCP Request</a:t>
              </a:r>
              <a:endParaRPr>
                <a:latin typeface="Roboto Medium"/>
                <a:ea typeface="Roboto Medium"/>
                <a:cs typeface="Roboto Medium"/>
                <a:sym typeface="Roboto Medium"/>
              </a:endParaRPr>
            </a:p>
          </p:txBody>
        </p:sp>
        <p:sp>
          <p:nvSpPr>
            <p:cNvPr id="2201" name="Google Shape;2201;p117"/>
            <p:cNvSpPr txBox="1"/>
            <p:nvPr/>
          </p:nvSpPr>
          <p:spPr>
            <a:xfrm>
              <a:off x="1523400" y="4393900"/>
              <a:ext cx="4482900" cy="38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a:solidFill>
                    <a:schemeClr val="dk1"/>
                  </a:solidFill>
                  <a:latin typeface="Roboto Medium"/>
                  <a:ea typeface="Roboto Medium"/>
                  <a:cs typeface="Roboto Medium"/>
                  <a:sym typeface="Roboto Medium"/>
                </a:rPr>
                <a:t>DHCP Acknowledge</a:t>
              </a:r>
              <a:endParaRPr>
                <a:latin typeface="Roboto Medium"/>
                <a:ea typeface="Roboto Medium"/>
                <a:cs typeface="Roboto Medium"/>
                <a:sym typeface="Roboto Medium"/>
              </a:endParaRPr>
            </a:p>
          </p:txBody>
        </p:sp>
      </p:grpSp>
      <p:grpSp>
        <p:nvGrpSpPr>
          <p:cNvPr id="2202" name="Google Shape;2202;p117"/>
          <p:cNvGrpSpPr/>
          <p:nvPr/>
        </p:nvGrpSpPr>
        <p:grpSpPr>
          <a:xfrm>
            <a:off x="6187600" y="2433700"/>
            <a:ext cx="2682075" cy="533700"/>
            <a:chOff x="6187600" y="2433700"/>
            <a:chExt cx="2682075" cy="533700"/>
          </a:xfrm>
        </p:grpSpPr>
        <p:sp>
          <p:nvSpPr>
            <p:cNvPr id="2203" name="Google Shape;2203;p117"/>
            <p:cNvSpPr/>
            <p:nvPr/>
          </p:nvSpPr>
          <p:spPr>
            <a:xfrm>
              <a:off x="6362875" y="2433700"/>
              <a:ext cx="2506800" cy="533700"/>
            </a:xfrm>
            <a:prstGeom prst="roundRect">
              <a:avLst>
                <a:gd name="adj" fmla="val 16667"/>
              </a:avLst>
            </a:prstGeom>
            <a:solidFill>
              <a:srgbClr val="D3ECFB"/>
            </a:solidFill>
            <a:ln>
              <a:noFill/>
            </a:ln>
          </p:spPr>
          <p:txBody>
            <a:bodyPr spcFirstLastPara="1" wrap="square" lIns="91425" tIns="182875" rIns="91425" bIns="91425" anchor="ctr" anchorCtr="0">
              <a:noAutofit/>
            </a:bodyPr>
            <a:lstStyle/>
            <a:p>
              <a:pPr marL="0" lvl="0" indent="0" algn="l" rtl="0">
                <a:spcBef>
                  <a:spcPts val="0"/>
                </a:spcBef>
                <a:spcAft>
                  <a:spcPts val="800"/>
                </a:spcAft>
                <a:buClr>
                  <a:schemeClr val="dk1"/>
                </a:buClr>
                <a:buSzPts val="1100"/>
                <a:buFont typeface="Arial"/>
                <a:buNone/>
              </a:pPr>
              <a:r>
                <a:rPr lang="en" sz="1200">
                  <a:solidFill>
                    <a:schemeClr val="dk1"/>
                  </a:solidFill>
                  <a:latin typeface="Roboto"/>
                  <a:ea typeface="Roboto"/>
                  <a:cs typeface="Roboto"/>
                  <a:sym typeface="Roboto"/>
                </a:rPr>
                <a:t>Discover: “I need a DHCP Server!”</a:t>
              </a:r>
              <a:endParaRPr/>
            </a:p>
          </p:txBody>
        </p:sp>
        <p:sp>
          <p:nvSpPr>
            <p:cNvPr id="2204" name="Google Shape;2204;p117"/>
            <p:cNvSpPr/>
            <p:nvPr/>
          </p:nvSpPr>
          <p:spPr>
            <a:xfrm rot="-5400000">
              <a:off x="6165400" y="2601700"/>
              <a:ext cx="261900" cy="217500"/>
            </a:xfrm>
            <a:prstGeom prst="triangle">
              <a:avLst>
                <a:gd name="adj" fmla="val 50000"/>
              </a:avLst>
            </a:prstGeom>
            <a:solidFill>
              <a:srgbClr val="D3E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117"/>
          <p:cNvGrpSpPr/>
          <p:nvPr/>
        </p:nvGrpSpPr>
        <p:grpSpPr>
          <a:xfrm>
            <a:off x="6187600" y="3065000"/>
            <a:ext cx="2682075" cy="533700"/>
            <a:chOff x="6187600" y="3065000"/>
            <a:chExt cx="2682075" cy="533700"/>
          </a:xfrm>
        </p:grpSpPr>
        <p:sp>
          <p:nvSpPr>
            <p:cNvPr id="2206" name="Google Shape;2206;p117"/>
            <p:cNvSpPr/>
            <p:nvPr/>
          </p:nvSpPr>
          <p:spPr>
            <a:xfrm>
              <a:off x="6362875" y="3065000"/>
              <a:ext cx="2506800" cy="533700"/>
            </a:xfrm>
            <a:prstGeom prst="roundRect">
              <a:avLst>
                <a:gd name="adj" fmla="val 16667"/>
              </a:avLst>
            </a:prstGeom>
            <a:solidFill>
              <a:srgbClr val="FCDDC9"/>
            </a:solidFill>
            <a:ln>
              <a:noFill/>
            </a:ln>
          </p:spPr>
          <p:txBody>
            <a:bodyPr spcFirstLastPara="1" wrap="square" lIns="91425" tIns="182875" rIns="91425" bIns="91425" anchor="ctr" anchorCtr="0">
              <a:noAutofit/>
            </a:bodyPr>
            <a:lstStyle/>
            <a:p>
              <a:pPr marL="0" lvl="0" indent="0" algn="l" rtl="0">
                <a:spcBef>
                  <a:spcPts val="0"/>
                </a:spcBef>
                <a:spcAft>
                  <a:spcPts val="800"/>
                </a:spcAft>
                <a:buClr>
                  <a:schemeClr val="dk1"/>
                </a:buClr>
                <a:buSzPts val="1100"/>
                <a:buFont typeface="Arial"/>
                <a:buNone/>
              </a:pPr>
              <a:r>
                <a:rPr lang="en" sz="1200">
                  <a:solidFill>
                    <a:schemeClr val="dk1"/>
                  </a:solidFill>
                  <a:latin typeface="Roboto"/>
                  <a:ea typeface="Roboto"/>
                  <a:cs typeface="Roboto"/>
                  <a:sym typeface="Roboto"/>
                </a:rPr>
                <a:t>Offer: “Here is your IP Address.”</a:t>
              </a:r>
              <a:endParaRPr/>
            </a:p>
          </p:txBody>
        </p:sp>
        <p:sp>
          <p:nvSpPr>
            <p:cNvPr id="2207" name="Google Shape;2207;p117"/>
            <p:cNvSpPr/>
            <p:nvPr/>
          </p:nvSpPr>
          <p:spPr>
            <a:xfrm rot="-5400000">
              <a:off x="6165400" y="3233000"/>
              <a:ext cx="261900" cy="217500"/>
            </a:xfrm>
            <a:prstGeom prst="triangle">
              <a:avLst>
                <a:gd name="adj" fmla="val 50000"/>
              </a:avLst>
            </a:prstGeom>
            <a:solidFill>
              <a:srgbClr val="FCD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117"/>
          <p:cNvGrpSpPr/>
          <p:nvPr/>
        </p:nvGrpSpPr>
        <p:grpSpPr>
          <a:xfrm>
            <a:off x="6187600" y="3695450"/>
            <a:ext cx="2682075" cy="533700"/>
            <a:chOff x="6187600" y="3695450"/>
            <a:chExt cx="2682075" cy="533700"/>
          </a:xfrm>
        </p:grpSpPr>
        <p:sp>
          <p:nvSpPr>
            <p:cNvPr id="2209" name="Google Shape;2209;p117"/>
            <p:cNvSpPr/>
            <p:nvPr/>
          </p:nvSpPr>
          <p:spPr>
            <a:xfrm>
              <a:off x="6362875" y="3695450"/>
              <a:ext cx="2506800" cy="533700"/>
            </a:xfrm>
            <a:prstGeom prst="roundRect">
              <a:avLst>
                <a:gd name="adj" fmla="val 16667"/>
              </a:avLst>
            </a:prstGeom>
            <a:solidFill>
              <a:srgbClr val="D3ECFB"/>
            </a:solidFill>
            <a:ln>
              <a:noFill/>
            </a:ln>
          </p:spPr>
          <p:txBody>
            <a:bodyPr spcFirstLastPara="1" wrap="square" lIns="91425" tIns="182875" rIns="91425" bIns="91425" anchor="ctr" anchorCtr="0">
              <a:noAutofit/>
            </a:bodyPr>
            <a:lstStyle/>
            <a:p>
              <a:pPr marL="0" lvl="0" indent="0" algn="l" rtl="0">
                <a:spcBef>
                  <a:spcPts val="0"/>
                </a:spcBef>
                <a:spcAft>
                  <a:spcPts val="800"/>
                </a:spcAft>
                <a:buClr>
                  <a:schemeClr val="dk1"/>
                </a:buClr>
                <a:buSzPts val="1100"/>
                <a:buFont typeface="Arial"/>
                <a:buNone/>
              </a:pPr>
              <a:r>
                <a:rPr lang="en" sz="1200">
                  <a:solidFill>
                    <a:schemeClr val="dk1"/>
                  </a:solidFill>
                  <a:latin typeface="Roboto"/>
                  <a:ea typeface="Roboto"/>
                  <a:cs typeface="Roboto"/>
                  <a:sym typeface="Roboto"/>
                </a:rPr>
                <a:t>Request: “Thanks for the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IP address, I’ll take it.”</a:t>
              </a:r>
              <a:endParaRPr/>
            </a:p>
          </p:txBody>
        </p:sp>
        <p:sp>
          <p:nvSpPr>
            <p:cNvPr id="2210" name="Google Shape;2210;p117"/>
            <p:cNvSpPr/>
            <p:nvPr/>
          </p:nvSpPr>
          <p:spPr>
            <a:xfrm rot="-5400000">
              <a:off x="6165400" y="3863450"/>
              <a:ext cx="261900" cy="217500"/>
            </a:xfrm>
            <a:prstGeom prst="triangle">
              <a:avLst>
                <a:gd name="adj" fmla="val 50000"/>
              </a:avLst>
            </a:prstGeom>
            <a:solidFill>
              <a:srgbClr val="D3E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117"/>
          <p:cNvGrpSpPr/>
          <p:nvPr/>
        </p:nvGrpSpPr>
        <p:grpSpPr>
          <a:xfrm>
            <a:off x="6187600" y="4326750"/>
            <a:ext cx="2682075" cy="533700"/>
            <a:chOff x="6187600" y="4326750"/>
            <a:chExt cx="2682075" cy="533700"/>
          </a:xfrm>
        </p:grpSpPr>
        <p:sp>
          <p:nvSpPr>
            <p:cNvPr id="2212" name="Google Shape;2212;p117"/>
            <p:cNvSpPr/>
            <p:nvPr/>
          </p:nvSpPr>
          <p:spPr>
            <a:xfrm>
              <a:off x="6362875" y="4326750"/>
              <a:ext cx="2506800" cy="533700"/>
            </a:xfrm>
            <a:prstGeom prst="roundRect">
              <a:avLst>
                <a:gd name="adj" fmla="val 16667"/>
              </a:avLst>
            </a:prstGeom>
            <a:solidFill>
              <a:srgbClr val="FCDDC9"/>
            </a:solidFill>
            <a:ln>
              <a:noFill/>
            </a:ln>
          </p:spPr>
          <p:txBody>
            <a:bodyPr spcFirstLastPara="1" wrap="square" lIns="91425" tIns="182875" rIns="91425" bIns="91425" anchor="ctr" anchorCtr="0">
              <a:noAutofit/>
            </a:bodyPr>
            <a:lstStyle/>
            <a:p>
              <a:pPr marL="0" lvl="0" indent="0" algn="l" rtl="0">
                <a:spcBef>
                  <a:spcPts val="0"/>
                </a:spcBef>
                <a:spcAft>
                  <a:spcPts val="800"/>
                </a:spcAft>
                <a:buClr>
                  <a:schemeClr val="dk1"/>
                </a:buClr>
                <a:buSzPts val="1100"/>
                <a:buFont typeface="Arial"/>
                <a:buNone/>
              </a:pPr>
              <a:r>
                <a:rPr lang="en" sz="1200">
                  <a:solidFill>
                    <a:schemeClr val="dk1"/>
                  </a:solidFill>
                  <a:latin typeface="Roboto"/>
                  <a:ea typeface="Roboto"/>
                  <a:cs typeface="Roboto"/>
                  <a:sym typeface="Roboto"/>
                </a:rPr>
                <a:t>ACK: “Okay, but I’ll need it back after a certain period of time.” </a:t>
              </a:r>
              <a:endParaRPr/>
            </a:p>
          </p:txBody>
        </p:sp>
        <p:sp>
          <p:nvSpPr>
            <p:cNvPr id="2213" name="Google Shape;2213;p117"/>
            <p:cNvSpPr/>
            <p:nvPr/>
          </p:nvSpPr>
          <p:spPr>
            <a:xfrm rot="-5400000">
              <a:off x="6165400" y="4494750"/>
              <a:ext cx="261900" cy="217500"/>
            </a:xfrm>
            <a:prstGeom prst="triangle">
              <a:avLst>
                <a:gd name="adj" fmla="val 50000"/>
              </a:avLst>
            </a:prstGeom>
            <a:solidFill>
              <a:srgbClr val="FCD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2775</Words>
  <Application>Microsoft Office PowerPoint</Application>
  <PresentationFormat>On-screen Show (16:9)</PresentationFormat>
  <Paragraphs>442</Paragraphs>
  <Slides>68</Slides>
  <Notes>68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68</vt:i4>
      </vt:variant>
    </vt:vector>
  </HeadingPairs>
  <TitlesOfParts>
    <vt:vector size="80" baseType="lpstr">
      <vt:lpstr>Roboto Light</vt:lpstr>
      <vt:lpstr>EB Garamond</vt:lpstr>
      <vt:lpstr>Calibri</vt:lpstr>
      <vt:lpstr>Nunito</vt:lpstr>
      <vt:lpstr>Inconsolata</vt:lpstr>
      <vt:lpstr>Arial</vt:lpstr>
      <vt:lpstr>Roboto Black</vt:lpstr>
      <vt:lpstr>Roboto Thin</vt:lpstr>
      <vt:lpstr>Roboto Medium</vt:lpstr>
      <vt:lpstr>Roboto</vt:lpstr>
      <vt:lpstr>Simple Light</vt:lpstr>
      <vt:lpstr>Title Slide</vt:lpstr>
      <vt:lpstr>Networking 2, Day 1</vt:lpstr>
      <vt:lpstr>Class Objectives</vt:lpstr>
      <vt:lpstr>PowerPoint Presentation</vt:lpstr>
      <vt:lpstr>Dynamic Host Configuration Protocol (DHCP)</vt:lpstr>
      <vt:lpstr>PowerPoint Presentation</vt:lpstr>
      <vt:lpstr>Dynamic Host Configuration Protocol (DHCP)</vt:lpstr>
      <vt:lpstr>DHCP Fact List</vt:lpstr>
      <vt:lpstr>DHCP Request and Receive Four-Step Process</vt:lpstr>
      <vt:lpstr>Four-Step Process</vt:lpstr>
      <vt:lpstr>Let’s visualize these four steps using PCAP files in Wireshark.</vt:lpstr>
      <vt:lpstr>DHCP Walkthrough</vt:lpstr>
      <vt:lpstr>NAT</vt:lpstr>
      <vt:lpstr>PowerPoint Presentation</vt:lpstr>
      <vt:lpstr>PowerPoint Presentation</vt:lpstr>
      <vt:lpstr>NAT</vt:lpstr>
      <vt:lpstr>Step-by-Step Walkthrough</vt:lpstr>
      <vt:lpstr>Step One: Creating the Packet</vt:lpstr>
      <vt:lpstr>Step Two: Packet to NAT Table</vt:lpstr>
      <vt:lpstr>Step Three: Going Public</vt:lpstr>
      <vt:lpstr>Step Four: Source Receives and Responds</vt:lpstr>
      <vt:lpstr>Step Five: Back to NAT </vt:lpstr>
      <vt:lpstr>Step Six: Return of the Packet</vt:lpstr>
      <vt:lpstr>DHCP Attacks</vt:lpstr>
      <vt:lpstr>DHCP Attacks</vt:lpstr>
      <vt:lpstr>DHCP Attacks</vt:lpstr>
      <vt:lpstr>Visualizing DHCP Starvation</vt:lpstr>
      <vt:lpstr>Visualizing DHCP Starvation</vt:lpstr>
      <vt:lpstr>Preventing  DHCP Starvation</vt:lpstr>
      <vt:lpstr>DHCP Spoofing</vt:lpstr>
      <vt:lpstr>PowerPoint Presentation</vt:lpstr>
      <vt:lpstr>PowerPoint Presentation</vt:lpstr>
      <vt:lpstr>Preventing DHCP Spoofing</vt:lpstr>
      <vt:lpstr>Activity: DHCP Attacks  In this activity, you will continue to play the role of a security analyst at Acme Corp.  You will analyze a packet capture to determine what type of attack may be causing network issues for Acme employees. </vt:lpstr>
      <vt:lpstr>PowerPoint Presentation</vt:lpstr>
      <vt:lpstr>Routing Schemes and Protocols</vt:lpstr>
      <vt:lpstr>PowerPoint Presentation</vt:lpstr>
      <vt:lpstr>Routing Schemes</vt:lpstr>
      <vt:lpstr>Routing Scheme Examples</vt:lpstr>
      <vt:lpstr>Comparing the Schemes</vt:lpstr>
      <vt:lpstr>Routing Techniques</vt:lpstr>
      <vt:lpstr>Static Routing</vt:lpstr>
      <vt:lpstr>Dynamic Routing</vt:lpstr>
      <vt:lpstr>Routing Protocols</vt:lpstr>
      <vt:lpstr>Distance</vt:lpstr>
      <vt:lpstr>Speed</vt:lpstr>
      <vt:lpstr>Distance vs. Speed</vt:lpstr>
      <vt:lpstr>Activity: Routing Schemes and Protocols  In this activity, you will continue playing the role of a security analyst at Acme Corp.  Your task is to analyze a network diagram and identify the shortest (time-wise) path between the servers.</vt:lpstr>
      <vt:lpstr>PowerPoint Presentation</vt:lpstr>
      <vt:lpstr>PowerPoint Presentation</vt:lpstr>
      <vt:lpstr>Going Wireless</vt:lpstr>
      <vt:lpstr>PowerPoint Presentation</vt:lpstr>
      <vt:lpstr>Wireless Networking</vt:lpstr>
      <vt:lpstr>Connecting to WiFi Networks</vt:lpstr>
      <vt:lpstr>Wireless Networking</vt:lpstr>
      <vt:lpstr>Wireless Security</vt:lpstr>
      <vt:lpstr>How Do We Secure WiFi?</vt:lpstr>
      <vt:lpstr>PowerPoint Presentation</vt:lpstr>
      <vt:lpstr>Visualizing Wireless in Wireshark</vt:lpstr>
      <vt:lpstr>Activity: Analyzing Wireless Security  In this activity, you will continue to play the role of a security analyst at Acme Corp.  You will analyze your traffic capture from the Kansas City office, determine which wireless routers are in the office, and the routers’ SSIDs, BSSIDs, and type of security. </vt:lpstr>
      <vt:lpstr>PowerPoint Presentation</vt:lpstr>
      <vt:lpstr>Wireless Attacks</vt:lpstr>
      <vt:lpstr>In the following walkthrough, we will demonstrate how to use a tool  called Aircrack-ng to decrypt  WEP-encrypted wireless traffic. </vt:lpstr>
      <vt:lpstr>Decrypting with Aircrack-ng</vt:lpstr>
      <vt:lpstr>Cybercriminal Tactics</vt:lpstr>
      <vt:lpstr>Cybercriminal Tactics</vt:lpstr>
      <vt:lpstr>Activity: Wireless Attacks  In this activity, you will continue to play the role of a security analyst at Acme Corp.  You must analyze a packet capture, obtain a wireless key, and decrypt wireless traffic in order to determine the associated security risks.</vt:lpstr>
      <vt:lpstr>PowerPoint Presentation</vt:lpstr>
      <vt:lpstr>Class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2, Day 1</dc:title>
  <dc:creator>Dan Schmidt</dc:creator>
  <cp:lastModifiedBy>Dan Schmidt</cp:lastModifiedBy>
  <cp:revision>1</cp:revision>
  <dcterms:modified xsi:type="dcterms:W3CDTF">2021-02-08T19:23:41Z</dcterms:modified>
</cp:coreProperties>
</file>